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45" r:id="rId3"/>
    <p:sldId id="363" r:id="rId4"/>
    <p:sldId id="258" r:id="rId5"/>
    <p:sldId id="259" r:id="rId6"/>
    <p:sldId id="346" r:id="rId7"/>
    <p:sldId id="261" r:id="rId9"/>
    <p:sldId id="302" r:id="rId10"/>
    <p:sldId id="262" r:id="rId11"/>
    <p:sldId id="348" r:id="rId12"/>
    <p:sldId id="347" r:id="rId13"/>
    <p:sldId id="263" r:id="rId14"/>
    <p:sldId id="303" r:id="rId15"/>
    <p:sldId id="271" r:id="rId16"/>
    <p:sldId id="351" r:id="rId17"/>
    <p:sldId id="353" r:id="rId18"/>
    <p:sldId id="264" r:id="rId19"/>
    <p:sldId id="304" r:id="rId20"/>
    <p:sldId id="272" r:id="rId21"/>
    <p:sldId id="354" r:id="rId22"/>
    <p:sldId id="355" r:id="rId23"/>
    <p:sldId id="365" r:id="rId24"/>
    <p:sldId id="366" r:id="rId25"/>
    <p:sldId id="361" r:id="rId26"/>
    <p:sldId id="367" r:id="rId27"/>
    <p:sldId id="356" r:id="rId28"/>
    <p:sldId id="357" r:id="rId29"/>
    <p:sldId id="358" r:id="rId30"/>
    <p:sldId id="359" r:id="rId31"/>
    <p:sldId id="360" r:id="rId32"/>
    <p:sldId id="265" r:id="rId33"/>
    <p:sldId id="266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660"/>
  </p:normalViewPr>
  <p:slideViewPr>
    <p:cSldViewPr snapToObjects="1">
      <p:cViewPr varScale="1">
        <p:scale>
          <a:sx n="107" d="100"/>
          <a:sy n="107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51FF-D5A0-48C6-A688-DD39104E87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C4510-A8B8-499A-87E8-CD517769E4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4510-A8B8-499A-87E8-CD517769E4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038600"/>
            <a:ext cx="7772400" cy="1089025"/>
          </a:xfrm>
        </p:spPr>
        <p:txBody>
          <a:bodyPr/>
          <a:lstStyle>
            <a:lvl1pPr algn="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334000"/>
            <a:ext cx="6400800" cy="914400"/>
          </a:xfrm>
        </p:spPr>
        <p:txBody>
          <a:bodyPr/>
          <a:lstStyle>
            <a:lvl1pPr marL="0" indent="0" algn="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zh-CN"/>
              <a:t>单击此处编辑母版副标题样式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hyperlink" Target="file:///H:\ou.wa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hyperlink" Target="file:///H:\iu.wa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image" Target="../media/image38.jpeg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3" Type="http://schemas.openxmlformats.org/officeDocument/2006/relationships/slideLayout" Target="../slideLayouts/slideLayout7.xml"/><Relationship Id="rId22" Type="http://schemas.openxmlformats.org/officeDocument/2006/relationships/audio" Target="../media/audio3.wav"/><Relationship Id="rId21" Type="http://schemas.openxmlformats.org/officeDocument/2006/relationships/image" Target="../media/image50.jpeg"/><Relationship Id="rId20" Type="http://schemas.openxmlformats.org/officeDocument/2006/relationships/image" Target="../media/image49.jpeg"/><Relationship Id="rId2" Type="http://schemas.openxmlformats.org/officeDocument/2006/relationships/image" Target="../media/image32.GIF"/><Relationship Id="rId19" Type="http://schemas.openxmlformats.org/officeDocument/2006/relationships/image" Target="../media/image48.jpeg"/><Relationship Id="rId18" Type="http://schemas.openxmlformats.org/officeDocument/2006/relationships/image" Target="../media/image47.jpeg"/><Relationship Id="rId17" Type="http://schemas.openxmlformats.org/officeDocument/2006/relationships/hyperlink" Target="file:///D:\My%20Documents\Tencent%20Files\1228779890\FileRecv\ao&#30340;&#20889;&#27861;.swf" TargetMode="External"/><Relationship Id="rId16" Type="http://schemas.openxmlformats.org/officeDocument/2006/relationships/image" Target="../media/image46.jpeg"/><Relationship Id="rId15" Type="http://schemas.openxmlformats.org/officeDocument/2006/relationships/image" Target="../media/image45.jpeg"/><Relationship Id="rId14" Type="http://schemas.openxmlformats.org/officeDocument/2006/relationships/image" Target="../media/image44.jpeg"/><Relationship Id="rId13" Type="http://schemas.openxmlformats.org/officeDocument/2006/relationships/image" Target="../media/image43.jpeg"/><Relationship Id="rId12" Type="http://schemas.openxmlformats.org/officeDocument/2006/relationships/image" Target="../media/image42.jpeg"/><Relationship Id="rId11" Type="http://schemas.openxmlformats.org/officeDocument/2006/relationships/image" Target="../media/image41.jpeg"/><Relationship Id="rId10" Type="http://schemas.openxmlformats.org/officeDocument/2006/relationships/image" Target="../media/image40.jpeg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9.jpeg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microsoft.com/office/2007/relationships/media" Target="file:///D:\ai%20ei%20%20ui&#22768;&#38899;\&#23545;&#35805;&#20108;.wav" TargetMode="External"/><Relationship Id="rId5" Type="http://schemas.openxmlformats.org/officeDocument/2006/relationships/audio" Target="file:///D:\ai%20ei%20%20ui&#22768;&#38899;\&#23545;&#35805;&#20108;.wav" TargetMode="External"/><Relationship Id="rId4" Type="http://schemas.openxmlformats.org/officeDocument/2006/relationships/image" Target="../media/image6.GIF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1.png"/><Relationship Id="rId7" Type="http://schemas.openxmlformats.org/officeDocument/2006/relationships/oleObject" Target="../embeddings/oleObject4.bin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8.png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7.xml"/><Relationship Id="rId16" Type="http://schemas.openxmlformats.org/officeDocument/2006/relationships/audio" Target="../media/audio2.wav"/><Relationship Id="rId15" Type="http://schemas.openxmlformats.org/officeDocument/2006/relationships/audio" Target="../media/audio1.wav"/><Relationship Id="rId14" Type="http://schemas.openxmlformats.org/officeDocument/2006/relationships/image" Target="../media/image13.png"/><Relationship Id="rId13" Type="http://schemas.microsoft.com/office/2007/relationships/media" Target="file:///D:\ai%20ei%20%20ui&#22768;&#38899;\&#23545;&#35805;&#19977;.wav" TargetMode="External"/><Relationship Id="rId12" Type="http://schemas.openxmlformats.org/officeDocument/2006/relationships/audio" Target="file:///D:\ai%20ei%20%20ui&#22768;&#38899;\&#23545;&#35805;&#19977;.wav" TargetMode="External"/><Relationship Id="rId11" Type="http://schemas.openxmlformats.org/officeDocument/2006/relationships/image" Target="../media/image6.GIF"/><Relationship Id="rId10" Type="http://schemas.openxmlformats.org/officeDocument/2006/relationships/image" Target="../media/image12.png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hyperlink" Target="file:///H:\ao.wav" TargetMode="Externa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640" y="636861"/>
            <a:ext cx="7340352" cy="1470025"/>
          </a:xfrm>
        </p:spPr>
        <p:txBody>
          <a:bodyPr/>
          <a:lstStyle/>
          <a:p>
            <a:pPr algn="ctr" eaLnBrk="1" hangingPunct="1"/>
            <a:r>
              <a:rPr lang="zh-CN" altLang="en-US" sz="4400" b="0" dirty="0" smtClean="0"/>
              <a:t>汉语拼音</a:t>
            </a:r>
            <a:endParaRPr lang="zh-CN" altLang="en-US" sz="4400" b="0" dirty="0" smtClean="0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640" y="2060848"/>
            <a:ext cx="7272808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zh-CN" sz="11500" dirty="0" smtClean="0">
                <a:latin typeface="+mn-ea"/>
              </a:rPr>
              <a:t>ao ou ui</a:t>
            </a:r>
            <a:endParaRPr lang="en-US" altLang="zh-CN" sz="11500" dirty="0" smtClean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6499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06500" name="Picture 4" descr="图片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443663" y="266700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hlinkClick r:id="rId1" action="ppaction://hlinkfile"/>
              </a:rPr>
              <a:t>ou</a:t>
            </a:r>
            <a:endParaRPr lang="en-US" altLang="zh-CN" sz="60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hlinkClick r:id="rId1" action="ppaction://hlinkfile"/>
            </a:endParaRPr>
          </a:p>
        </p:txBody>
      </p:sp>
      <p:pic>
        <p:nvPicPr>
          <p:cNvPr id="12291" name="Picture 3" descr="dy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o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401888"/>
            <a:ext cx="29718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82688" y="4197350"/>
            <a:ext cx="68453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>
                <a:solidFill>
                  <a:schemeClr val="accent1"/>
                </a:solidFill>
                <a:latin typeface="宋体" panose="02010600030101010101" pitchFamily="2" charset="-122"/>
              </a:rPr>
              <a:t>海鸥海鸥  </a:t>
            </a:r>
            <a:r>
              <a:rPr lang="en-US" altLang="zh-CN" sz="5400" b="1" dirty="0">
                <a:solidFill>
                  <a:schemeClr val="accent1"/>
                </a:solidFill>
                <a:latin typeface="宋体" panose="02010600030101010101" pitchFamily="2" charset="-122"/>
              </a:rPr>
              <a:t>ou </a:t>
            </a:r>
            <a:r>
              <a:rPr lang="en-US" altLang="zh-CN" sz="5400" b="1" dirty="0" err="1">
                <a:solidFill>
                  <a:schemeClr val="accent1"/>
                </a:solidFill>
                <a:latin typeface="宋体" panose="02010600030101010101" pitchFamily="2" charset="-122"/>
              </a:rPr>
              <a:t>ou</a:t>
            </a:r>
            <a:r>
              <a:rPr lang="en-US" altLang="zh-CN" sz="5400" b="1" dirty="0">
                <a:solidFill>
                  <a:schemeClr val="accent1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latin typeface="宋体" panose="02010600030101010101" pitchFamily="2" charset="-122"/>
              </a:rPr>
              <a:t>ou</a:t>
            </a:r>
            <a:endParaRPr lang="en-US" altLang="zh-CN" sz="5400" b="1" dirty="0">
              <a:solidFill>
                <a:schemeClr val="accent1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5400" b="1" dirty="0">
                <a:solidFill>
                  <a:schemeClr val="accent1"/>
                </a:solidFill>
                <a:latin typeface="宋体" panose="02010600030101010101" pitchFamily="2" charset="-122"/>
              </a:rPr>
              <a:t>一根莲藕  ou ou ou</a:t>
            </a:r>
            <a:r>
              <a:rPr lang="zh-CN" altLang="en-US" sz="5400" b="1" dirty="0">
                <a:solidFill>
                  <a:schemeClr val="accent1"/>
                </a:solidFill>
              </a:rPr>
              <a:t> </a:t>
            </a:r>
            <a:endParaRPr lang="zh-CN" altLang="en-US" sz="5400" b="1" dirty="0">
              <a:solidFill>
                <a:schemeClr val="accent1"/>
              </a:solidFill>
            </a:endParaRPr>
          </a:p>
        </p:txBody>
      </p:sp>
      <p:pic>
        <p:nvPicPr>
          <p:cNvPr id="12297" name="Picture 9" descr="QQ图片20161019214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92288"/>
            <a:ext cx="2822575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2938" y="1166813"/>
            <a:ext cx="7858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>
          <a:xfrm>
            <a:off x="1907704" y="404664"/>
            <a:ext cx="4161656" cy="11430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标调练习，我能行！</a:t>
            </a:r>
            <a:endParaRPr lang="zh-CN" altLang="en-US" dirty="0" smtClean="0"/>
          </a:p>
        </p:txBody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>
          <a:xfrm>
            <a:off x="457200" y="3140075"/>
            <a:ext cx="8229600" cy="2986088"/>
          </a:xfrm>
        </p:spPr>
        <p:txBody>
          <a:bodyPr/>
          <a:lstStyle/>
          <a:p>
            <a:pPr eaLnBrk="1" hangingPunct="1"/>
            <a:r>
              <a:rPr lang="zh-CN" altLang="en-US" sz="4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回顾标调口诀：</a:t>
            </a:r>
            <a:r>
              <a:rPr lang="zh-CN" altLang="en-US" sz="4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没</a:t>
            </a:r>
            <a:r>
              <a:rPr lang="zh-CN" altLang="en-US" sz="6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a</a:t>
            </a:r>
            <a:r>
              <a:rPr lang="zh-CN" altLang="en-US" sz="4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找</a:t>
            </a:r>
            <a:r>
              <a:rPr lang="zh-CN" altLang="en-US" sz="6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o、</a:t>
            </a:r>
            <a:r>
              <a:rPr lang="zh-CN" altLang="en-US" sz="6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</a:t>
            </a:r>
            <a:endParaRPr lang="zh-CN" altLang="en-US" sz="6000" b="1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600200" y="4800600"/>
            <a:ext cx="5943600" cy="930275"/>
            <a:chOff x="0" y="0"/>
            <a:chExt cx="3744" cy="586"/>
          </a:xfrm>
        </p:grpSpPr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>
              <a:off x="0" y="0"/>
              <a:ext cx="3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>
              <a:off x="0" y="192"/>
              <a:ext cx="37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>
              <a:off x="0" y="394"/>
              <a:ext cx="37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>
              <a:off x="0" y="586"/>
              <a:ext cx="3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39963" y="4800600"/>
            <a:ext cx="49085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000" b="1" dirty="0" err="1">
                <a:latin typeface="宋体" panose="02010600030101010101" pitchFamily="2" charset="-122"/>
              </a:rPr>
              <a:t>ōu</a:t>
            </a:r>
            <a:r>
              <a:rPr lang="en-US" sz="5000" b="1" dirty="0">
                <a:latin typeface="宋体" panose="02010600030101010101" pitchFamily="2" charset="-122"/>
              </a:rPr>
              <a:t>　</a:t>
            </a:r>
            <a:r>
              <a:rPr lang="en-US" altLang="zh-CN" sz="5000" b="1" dirty="0" err="1">
                <a:latin typeface="宋体" panose="02010600030101010101" pitchFamily="2" charset="-122"/>
              </a:rPr>
              <a:t>óu</a:t>
            </a:r>
            <a:r>
              <a:rPr lang="en-US" sz="5000" b="1" dirty="0">
                <a:latin typeface="宋体" panose="02010600030101010101" pitchFamily="2" charset="-122"/>
              </a:rPr>
              <a:t>　</a:t>
            </a:r>
            <a:r>
              <a:rPr lang="en-US" altLang="zh-CN" sz="5000" b="1" dirty="0" err="1">
                <a:latin typeface="宋体" panose="02010600030101010101" pitchFamily="2" charset="-122"/>
              </a:rPr>
              <a:t>ǒu</a:t>
            </a:r>
            <a:r>
              <a:rPr lang="en-US" sz="5000" b="1" dirty="0">
                <a:latin typeface="宋体" panose="02010600030101010101" pitchFamily="2" charset="-122"/>
              </a:rPr>
              <a:t>　</a:t>
            </a:r>
            <a:r>
              <a:rPr lang="en-US" altLang="zh-CN" sz="5000" b="1" dirty="0" err="1">
                <a:latin typeface="宋体" panose="02010600030101010101" pitchFamily="2" charset="-122"/>
              </a:rPr>
              <a:t>òu</a:t>
            </a:r>
            <a:r>
              <a:rPr lang="en-US" altLang="zh-CN" sz="4800" b="1" dirty="0">
                <a:latin typeface="Segoe Print" panose="02000600000000000000" pitchFamily="2" charset="0"/>
              </a:rPr>
              <a:t> </a:t>
            </a:r>
            <a:endParaRPr lang="zh-CN" altLang="en-US" sz="4800" b="1" dirty="0">
              <a:latin typeface="Segoe Print" panose="02000600000000000000" pitchFamily="2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600200" y="1773238"/>
            <a:ext cx="6213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 err="1">
                <a:latin typeface="宋体" panose="02010600030101010101" pitchFamily="2" charset="-122"/>
              </a:rPr>
              <a:t>ōu</a:t>
            </a:r>
            <a:r>
              <a:rPr lang="en-US" sz="6000" b="1" dirty="0">
                <a:latin typeface="宋体" panose="02010600030101010101" pitchFamily="2" charset="-122"/>
              </a:rPr>
              <a:t>　</a:t>
            </a:r>
            <a:r>
              <a:rPr lang="en-US" altLang="zh-CN" sz="6000" b="1" dirty="0" err="1">
                <a:latin typeface="宋体" panose="02010600030101010101" pitchFamily="2" charset="-122"/>
              </a:rPr>
              <a:t>óu</a:t>
            </a:r>
            <a:r>
              <a:rPr lang="en-US" sz="6000" b="1" dirty="0">
                <a:latin typeface="宋体" panose="02010600030101010101" pitchFamily="2" charset="-122"/>
              </a:rPr>
              <a:t>　</a:t>
            </a:r>
            <a:r>
              <a:rPr lang="en-US" altLang="zh-CN" sz="6000" b="1" dirty="0" err="1">
                <a:latin typeface="宋体" panose="02010600030101010101" pitchFamily="2" charset="-122"/>
              </a:rPr>
              <a:t>ǒu</a:t>
            </a:r>
            <a:r>
              <a:rPr lang="en-US" sz="6000" b="1" dirty="0">
                <a:latin typeface="宋体" panose="02010600030101010101" pitchFamily="2" charset="-122"/>
              </a:rPr>
              <a:t>　</a:t>
            </a:r>
            <a:r>
              <a:rPr lang="en-US" altLang="zh-CN" sz="6000" b="1" dirty="0" err="1">
                <a:latin typeface="宋体" panose="02010600030101010101" pitchFamily="2" charset="-122"/>
              </a:rPr>
              <a:t>òu</a:t>
            </a:r>
            <a:r>
              <a:rPr lang="en-US" altLang="zh-CN" sz="5400" b="1" dirty="0">
                <a:latin typeface="Segoe Print" panose="02000600000000000000" pitchFamily="2" charset="0"/>
              </a:rPr>
              <a:t> </a:t>
            </a:r>
            <a:endParaRPr lang="zh-CN" altLang="en-US" sz="5400" b="1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IMG_20161008_124528_mh14759022492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IMG_20161008_124528_mh147590236913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5219700" y="280988"/>
            <a:ext cx="17208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iu</a:t>
            </a:r>
            <a:endParaRPr lang="en-US" altLang="zh-CN" sz="1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958013" y="2803525"/>
            <a:ext cx="114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 dirty="0">
                <a:latin typeface="Arial Black" panose="020B0A04020102020204" pitchFamily="34" charset="0"/>
                <a:cs typeface="Times New Roman" panose="02020603050405020304" pitchFamily="18" charset="0"/>
                <a:hlinkClick r:id="rId1" action="ppaction://hlinkfile"/>
              </a:rPr>
              <a:t>iu</a:t>
            </a:r>
            <a:endParaRPr lang="en-US" altLang="zh-CN" sz="6000" b="1" dirty="0">
              <a:latin typeface="Arial Black" panose="020B0A04020102020204" pitchFamily="34" charset="0"/>
            </a:endParaRPr>
          </a:p>
        </p:txBody>
      </p:sp>
      <p:pic>
        <p:nvPicPr>
          <p:cNvPr id="15363" name="Picture 3" descr="dy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iu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3025" y="1600200"/>
            <a:ext cx="30749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68475" y="4783138"/>
            <a:ext cx="63325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/>
              <a:t>游泳游泳 iu iu iu</a:t>
            </a:r>
            <a:endParaRPr lang="zh-CN" altLang="en-US" sz="5400"/>
          </a:p>
          <a:p>
            <a:pPr eaLnBrk="1" hangingPunct="1"/>
            <a:r>
              <a:rPr lang="zh-CN" altLang="en-US" sz="5400"/>
              <a:t>姐姐游泳 iu iu iu </a:t>
            </a:r>
            <a:endParaRPr lang="zh-CN" altLang="en-US" sz="5400"/>
          </a:p>
        </p:txBody>
      </p:sp>
      <p:pic>
        <p:nvPicPr>
          <p:cNvPr id="15368" name="Picture 8" descr="QQ图片201610192155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074863"/>
            <a:ext cx="2616200" cy="20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50" y="742950"/>
            <a:ext cx="74295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>
          <a:xfrm>
            <a:off x="1600200" y="274638"/>
            <a:ext cx="5267325" cy="1143000"/>
          </a:xfrm>
        </p:spPr>
        <p:txBody>
          <a:bodyPr/>
          <a:lstStyle/>
          <a:p>
            <a:pPr eaLnBrk="1" hangingPunct="1"/>
            <a:r>
              <a:rPr lang="zh-CN" altLang="en-US" smtClean="0"/>
              <a:t>标调练习，我能行！</a:t>
            </a:r>
            <a:endParaRPr lang="zh-CN" altLang="en-US" smtClean="0"/>
          </a:p>
        </p:txBody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>
          <a:xfrm>
            <a:off x="179388" y="3140075"/>
            <a:ext cx="9444037" cy="2986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4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标调口诀：</a:t>
            </a:r>
            <a:r>
              <a:rPr lang="en-US" altLang="zh-CN" sz="4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i u</a:t>
            </a:r>
            <a:r>
              <a:rPr lang="zh-CN" altLang="en-US" sz="4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并排走，声调标在后</a:t>
            </a:r>
            <a:endParaRPr lang="zh-CN" altLang="en-US" sz="4400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600200" y="4752975"/>
            <a:ext cx="5943600" cy="930275"/>
            <a:chOff x="0" y="0"/>
            <a:chExt cx="3744" cy="586"/>
          </a:xfrm>
        </p:grpSpPr>
        <p:sp>
          <p:nvSpPr>
            <p:cNvPr id="17415" name="Line 5"/>
            <p:cNvSpPr>
              <a:spLocks noChangeShapeType="1"/>
            </p:cNvSpPr>
            <p:nvPr/>
          </p:nvSpPr>
          <p:spPr bwMode="auto">
            <a:xfrm>
              <a:off x="0" y="0"/>
              <a:ext cx="3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6" name="Line 6"/>
            <p:cNvSpPr>
              <a:spLocks noChangeShapeType="1"/>
            </p:cNvSpPr>
            <p:nvPr/>
          </p:nvSpPr>
          <p:spPr bwMode="auto">
            <a:xfrm>
              <a:off x="0" y="192"/>
              <a:ext cx="37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>
              <a:off x="0" y="394"/>
              <a:ext cx="37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0" y="586"/>
              <a:ext cx="3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514600" y="4759325"/>
            <a:ext cx="47307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iū</a:t>
            </a:r>
            <a:r>
              <a:rPr lang="en-US" sz="4800" b="1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iú</a:t>
            </a:r>
            <a:r>
              <a:rPr lang="en-US" sz="4800" b="1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iǔ</a:t>
            </a:r>
            <a:r>
              <a:rPr lang="en-US" sz="4800" b="1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iù</a:t>
            </a:r>
            <a:r>
              <a:rPr lang="en-US" altLang="zh-CN" sz="4800" b="1">
                <a:latin typeface="Segoe Print" panose="02000600000000000000" pitchFamily="2" charset="0"/>
              </a:rPr>
              <a:t> </a:t>
            </a:r>
            <a:endParaRPr lang="zh-CN" altLang="en-US" sz="4800" b="1">
              <a:latin typeface="Segoe Print" panose="02000600000000000000" pitchFamily="2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195513" y="1701800"/>
            <a:ext cx="5743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iū</a:t>
            </a:r>
            <a:r>
              <a:rPr lang="en-US" sz="6000" b="1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iú</a:t>
            </a:r>
            <a:r>
              <a:rPr lang="en-US" sz="6000" b="1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iǔ</a:t>
            </a:r>
            <a:r>
              <a:rPr lang="en-US" sz="6000" b="1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iù</a:t>
            </a:r>
            <a:r>
              <a:rPr lang="en-US" altLang="zh-CN" sz="5400" b="1"/>
              <a:t> </a:t>
            </a:r>
            <a:endParaRPr lang="zh-CN" altLang="en-US" sz="5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utoUpdateAnimBg="0"/>
      <p:bldP spid="1844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MG_20161008_124528_mh147590236913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79388" y="531813"/>
            <a:ext cx="92170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5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iū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5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iū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，语文写字得了优。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5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iú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5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iú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，鱼儿鱼儿水中游。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5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iǔ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5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iǔ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，你是我的好朋友。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5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iù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5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iù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，上下楼梯要靠右。</a:t>
            </a:r>
            <a:endParaRPr 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115616" y="1624376"/>
            <a:ext cx="7344816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dirty="0" smtClean="0"/>
              <a:t>学</a:t>
            </a:r>
            <a:r>
              <a:rPr lang="zh-CN" altLang="en-US" sz="6000" dirty="0"/>
              <a:t>习目标：</a:t>
            </a:r>
            <a:endParaRPr lang="zh-CN" altLang="en-US" sz="6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/>
              <a:t>1.学会复韵母</a:t>
            </a:r>
            <a:r>
              <a:rPr lang="en-US" altLang="zh-CN" sz="3200" dirty="0"/>
              <a:t>ao</a:t>
            </a:r>
            <a:r>
              <a:rPr lang="zh-CN" altLang="en-US" sz="3200" dirty="0"/>
              <a:t>、</a:t>
            </a:r>
            <a:r>
              <a:rPr lang="en-US" altLang="zh-CN" sz="3200" dirty="0"/>
              <a:t>ou</a:t>
            </a:r>
            <a:r>
              <a:rPr lang="zh-CN" altLang="en-US" sz="3200" dirty="0"/>
              <a:t>、</a:t>
            </a:r>
            <a:r>
              <a:rPr lang="en-US" altLang="zh-CN" sz="3200" dirty="0" err="1"/>
              <a:t>iu</a:t>
            </a:r>
            <a:r>
              <a:rPr lang="zh-CN" altLang="en-US" sz="3200" dirty="0"/>
              <a:t>及其四声，读准音，认清形，正确书写。</a:t>
            </a:r>
            <a:endParaRPr lang="zh-CN" altLang="en-US" sz="32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/>
              <a:t>2.会拼读声母与a</a:t>
            </a:r>
            <a:r>
              <a:rPr lang="en-US" altLang="zh-CN" sz="3200" dirty="0"/>
              <a:t>o</a:t>
            </a:r>
            <a:r>
              <a:rPr lang="zh-CN" altLang="en-US" sz="3200" dirty="0"/>
              <a:t>、</a:t>
            </a:r>
            <a:r>
              <a:rPr lang="en-US" altLang="zh-CN" sz="3200" dirty="0"/>
              <a:t>ou</a:t>
            </a:r>
            <a:r>
              <a:rPr lang="zh-CN" altLang="en-US" sz="3200" dirty="0"/>
              <a:t>、i</a:t>
            </a:r>
            <a:r>
              <a:rPr lang="en-US" altLang="zh-CN" sz="3200" dirty="0"/>
              <a:t>u</a:t>
            </a:r>
            <a:r>
              <a:rPr lang="zh-CN" altLang="en-US" sz="3200" dirty="0"/>
              <a:t>组成的音节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IMG_20161008_124528_mh147590229876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168_37259_c97723ae80dd3a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0009188" cy="807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WordArt 5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4105275" cy="1671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我会写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4932" name="Picture 6" descr="a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25538"/>
            <a:ext cx="14335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7" descr="u=1389319471,1027198821&amp;fm=15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24132">
            <a:off x="1403350" y="333375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4" name="Group 6"/>
          <p:cNvGraphicFramePr>
            <a:graphicFrameLocks noGrp="1"/>
          </p:cNvGraphicFramePr>
          <p:nvPr/>
        </p:nvGraphicFramePr>
        <p:xfrm>
          <a:off x="827088" y="2997200"/>
          <a:ext cx="6769100" cy="1816101"/>
        </p:xfrm>
        <a:graphic>
          <a:graphicData uri="http://schemas.openxmlformats.org/drawingml/2006/table">
            <a:tbl>
              <a:tblPr/>
              <a:tblGrid>
                <a:gridCol w="67691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4" name="Text Box 4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348038" y="3068638"/>
            <a:ext cx="172878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 dirty="0">
                <a:solidFill>
                  <a:srgbClr val="FF0000"/>
                </a:solidFill>
              </a:rPr>
              <a:t>ou</a:t>
            </a:r>
            <a:endParaRPr lang="en-US" altLang="zh-CN" sz="8800" b="1" dirty="0">
              <a:solidFill>
                <a:srgbClr val="FF0000"/>
              </a:solidFill>
            </a:endParaRPr>
          </a:p>
        </p:txBody>
      </p:sp>
      <p:sp>
        <p:nvSpPr>
          <p:cNvPr id="27665" name="Text Box 4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795963" y="3068638"/>
            <a:ext cx="22320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 dirty="0">
                <a:solidFill>
                  <a:srgbClr val="FF0000"/>
                </a:solidFill>
              </a:rPr>
              <a:t>iu</a:t>
            </a:r>
            <a:endParaRPr lang="en-US" altLang="zh-CN" sz="8800" b="1" dirty="0">
              <a:solidFill>
                <a:srgbClr val="FF0000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755650" y="2924175"/>
            <a:ext cx="1368425" cy="1616075"/>
            <a:chOff x="0" y="0"/>
            <a:chExt cx="998" cy="789"/>
          </a:xfrm>
        </p:grpSpPr>
        <p:sp>
          <p:nvSpPr>
            <p:cNvPr id="124947" name="Text Box 45"/>
            <p:cNvSpPr txBox="1">
              <a:spLocks noChangeArrowheads="1"/>
            </p:cNvSpPr>
            <p:nvPr/>
          </p:nvSpPr>
          <p:spPr bwMode="auto">
            <a:xfrm>
              <a:off x="0" y="0"/>
              <a:ext cx="953" cy="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10000" b="1">
                  <a:solidFill>
                    <a:srgbClr val="FF0000"/>
                  </a:solidFill>
                </a:rPr>
                <a:t>ɑ</a:t>
              </a:r>
              <a:endParaRPr lang="en-US" altLang="zh-CN" sz="10000" b="1">
                <a:solidFill>
                  <a:srgbClr val="FF0000"/>
                </a:solidFill>
              </a:endParaRPr>
            </a:p>
          </p:txBody>
        </p:sp>
        <p:sp>
          <p:nvSpPr>
            <p:cNvPr id="124948" name="Text Box 48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53" y="58"/>
              <a:ext cx="545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8800" b="1">
                  <a:solidFill>
                    <a:srgbClr val="FF0000"/>
                  </a:solidFill>
                </a:rPr>
                <a:t>o</a:t>
              </a:r>
              <a:endParaRPr lang="en-US" altLang="zh-CN" sz="8800" b="1">
                <a:solidFill>
                  <a:srgbClr val="FF0000"/>
                </a:solidFill>
              </a:endParaRPr>
            </a:p>
          </p:txBody>
        </p:sp>
      </p:grpSp>
      <p:sp>
        <p:nvSpPr>
          <p:cNvPr id="124949" name="Text Box 49"/>
          <p:cNvSpPr txBox="1">
            <a:spLocks noChangeArrowheads="1"/>
          </p:cNvSpPr>
          <p:nvPr/>
        </p:nvSpPr>
        <p:spPr bwMode="auto">
          <a:xfrm>
            <a:off x="2195513" y="60928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4950" name="Oval 50"/>
          <p:cNvSpPr>
            <a:spLocks noChangeArrowheads="1"/>
          </p:cNvSpPr>
          <p:nvPr/>
        </p:nvSpPr>
        <p:spPr bwMode="auto">
          <a:xfrm>
            <a:off x="3060700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/>
          </a:p>
        </p:txBody>
      </p:sp>
      <p:sp>
        <p:nvSpPr>
          <p:cNvPr id="124951" name="Oval 51"/>
          <p:cNvSpPr>
            <a:spLocks noChangeArrowheads="1"/>
          </p:cNvSpPr>
          <p:nvPr/>
        </p:nvSpPr>
        <p:spPr bwMode="auto">
          <a:xfrm>
            <a:off x="5149850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utoUpdateAnimBg="0"/>
      <p:bldP spid="2766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552" y="2564904"/>
            <a:ext cx="821571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b="1" dirty="0"/>
              <a:t>          </a:t>
            </a:r>
            <a:r>
              <a:rPr lang="en-US" altLang="en-US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ā</a:t>
            </a: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o  </a:t>
            </a:r>
            <a:r>
              <a:rPr lang="en-US" altLang="en-US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á</a:t>
            </a: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o  </a:t>
            </a:r>
            <a:r>
              <a:rPr lang="en-US" altLang="en-US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ǎ</a:t>
            </a: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o  </a:t>
            </a:r>
            <a:r>
              <a:rPr lang="en-US" altLang="en-US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à</a:t>
            </a: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o</a:t>
            </a:r>
            <a:r>
              <a:rPr lang="en-US" altLang="zh-CN" sz="7200" b="1" dirty="0">
                <a:solidFill>
                  <a:schemeClr val="hlink"/>
                </a:solidFill>
              </a:rPr>
              <a:t>    </a:t>
            </a:r>
            <a:endParaRPr lang="en-US" altLang="zh-CN" sz="7200" b="1" dirty="0">
              <a:solidFill>
                <a:schemeClr val="hlink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chemeClr val="hlink"/>
                </a:solidFill>
              </a:rPr>
              <a:t>  </a:t>
            </a:r>
            <a:r>
              <a:rPr lang="en-US" altLang="zh-CN" sz="7200" b="1" dirty="0" err="1">
                <a:solidFill>
                  <a:schemeClr val="hlink"/>
                </a:solidFill>
              </a:rPr>
              <a:t>ō</a:t>
            </a:r>
            <a:r>
              <a:rPr lang="en-US" altLang="zh-CN" sz="7200" b="1" dirty="0" err="1">
                <a:solidFill>
                  <a:schemeClr val="hlink"/>
                </a:solidFill>
                <a:latin typeface="宋体" panose="02010600030101010101" pitchFamily="2" charset="-122"/>
              </a:rPr>
              <a:t>u</a:t>
            </a: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7200" b="1" dirty="0" err="1">
                <a:solidFill>
                  <a:schemeClr val="hlink"/>
                </a:solidFill>
                <a:latin typeface="宋体" panose="02010600030101010101" pitchFamily="2" charset="-122"/>
              </a:rPr>
              <a:t>óu</a:t>
            </a: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7200" b="1" dirty="0" err="1">
                <a:solidFill>
                  <a:schemeClr val="hlink"/>
                </a:solidFill>
              </a:rPr>
              <a:t>ǒ</a:t>
            </a:r>
            <a:r>
              <a:rPr lang="en-US" altLang="zh-CN" sz="7200" b="1" dirty="0" err="1">
                <a:solidFill>
                  <a:schemeClr val="hlink"/>
                </a:solidFill>
                <a:latin typeface="宋体" panose="02010600030101010101" pitchFamily="2" charset="-122"/>
              </a:rPr>
              <a:t>u</a:t>
            </a: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7200" b="1" dirty="0" err="1">
                <a:solidFill>
                  <a:schemeClr val="hlink"/>
                </a:solidFill>
                <a:latin typeface="宋体" panose="02010600030101010101" pitchFamily="2" charset="-122"/>
              </a:rPr>
              <a:t>òu</a:t>
            </a: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 </a:t>
            </a:r>
            <a:endParaRPr lang="en-US" altLang="zh-CN" sz="7200" b="1" dirty="0">
              <a:solidFill>
                <a:schemeClr val="hlink"/>
              </a:solidFill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7200" b="1" dirty="0" err="1">
                <a:solidFill>
                  <a:schemeClr val="hlink"/>
                </a:solidFill>
                <a:latin typeface="宋体" panose="02010600030101010101" pitchFamily="2" charset="-122"/>
              </a:rPr>
              <a:t>iū</a:t>
            </a: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7200" b="1" dirty="0" err="1">
                <a:solidFill>
                  <a:schemeClr val="hlink"/>
                </a:solidFill>
                <a:latin typeface="宋体" panose="02010600030101010101" pitchFamily="2" charset="-122"/>
              </a:rPr>
              <a:t>iú</a:t>
            </a: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7200" b="1" dirty="0" err="1">
                <a:solidFill>
                  <a:schemeClr val="hlink"/>
                </a:solidFill>
                <a:latin typeface="宋体" panose="02010600030101010101" pitchFamily="2" charset="-122"/>
              </a:rPr>
              <a:t>iǔ</a:t>
            </a:r>
            <a:r>
              <a:rPr lang="en-US" altLang="zh-CN" sz="7200" b="1" dirty="0">
                <a:solidFill>
                  <a:schemeClr val="hlink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7200" b="1" dirty="0" err="1">
                <a:solidFill>
                  <a:schemeClr val="hlink"/>
                </a:solidFill>
                <a:latin typeface="宋体" panose="02010600030101010101" pitchFamily="2" charset="-122"/>
              </a:rPr>
              <a:t>iù</a:t>
            </a:r>
            <a:r>
              <a:rPr lang="en-US" altLang="zh-CN" sz="1400" b="1" dirty="0">
                <a:solidFill>
                  <a:schemeClr val="hlink"/>
                </a:solidFill>
                <a:latin typeface="宋体" panose="02010600030101010101" pitchFamily="2" charset="-122"/>
              </a:rPr>
              <a:t> </a:t>
            </a:r>
            <a:endParaRPr lang="zh-CN" altLang="en-US" sz="14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125955" name="WordArt 4"/>
          <p:cNvSpPr>
            <a:spLocks noChangeArrowheads="1" noChangeShapeType="1" noTextEdit="1"/>
          </p:cNvSpPr>
          <p:nvPr/>
        </p:nvSpPr>
        <p:spPr bwMode="auto">
          <a:xfrm>
            <a:off x="1474788" y="548680"/>
            <a:ext cx="45370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spc="-180" normalizeH="1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四声练习</a:t>
            </a:r>
            <a:endParaRPr lang="zh-CN" altLang="en-US" sz="3600" b="1" kern="10" spc="-180" normalizeH="1" dirty="0">
              <a:ln w="12700">
                <a:noFill/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 bwMode="auto">
          <a:xfrm>
            <a:off x="3048000" y="3200400"/>
            <a:ext cx="2743200" cy="1066800"/>
            <a:chOff x="0" y="0"/>
            <a:chExt cx="1728" cy="672"/>
          </a:xfrm>
        </p:grpSpPr>
        <p:grpSp>
          <p:nvGrpSpPr>
            <p:cNvPr id="120836" name="Group 4"/>
            <p:cNvGrpSpPr/>
            <p:nvPr/>
          </p:nvGrpSpPr>
          <p:grpSpPr bwMode="auto">
            <a:xfrm>
              <a:off x="0" y="0"/>
              <a:ext cx="1728" cy="672"/>
              <a:chOff x="0" y="0"/>
              <a:chExt cx="1728" cy="672"/>
            </a:xfrm>
          </p:grpSpPr>
          <p:sp>
            <p:nvSpPr>
              <p:cNvPr id="120837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" cy="672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6000" b="1"/>
                  <a:t>i</a:t>
                </a:r>
                <a:endParaRPr lang="en-US" altLang="zh-CN" sz="6000" b="1"/>
              </a:p>
            </p:txBody>
          </p:sp>
          <p:sp>
            <p:nvSpPr>
              <p:cNvPr id="120838" name="Oval 6"/>
              <p:cNvSpPr>
                <a:spLocks noChangeArrowheads="1"/>
              </p:cNvSpPr>
              <p:nvPr/>
            </p:nvSpPr>
            <p:spPr bwMode="auto">
              <a:xfrm>
                <a:off x="1056" y="0"/>
                <a:ext cx="672" cy="67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6000" b="1" dirty="0"/>
                  <a:t>ɑ</a:t>
                </a:r>
                <a:r>
                  <a:rPr lang="en-US" altLang="zh-CN" sz="6000" b="1" dirty="0">
                    <a:latin typeface="Century Gothic" pitchFamily="34" charset="0"/>
                  </a:rPr>
                  <a:t>o</a:t>
                </a:r>
                <a:endParaRPr lang="en-US" altLang="zh-CN" sz="6000" b="1" dirty="0">
                  <a:latin typeface="Century Gothic" pitchFamily="34" charset="0"/>
                </a:endParaRPr>
              </a:p>
            </p:txBody>
          </p:sp>
        </p:grpSp>
        <p:sp>
          <p:nvSpPr>
            <p:cNvPr id="120839" name="Line 7"/>
            <p:cNvSpPr>
              <a:spLocks noChangeShapeType="1"/>
            </p:cNvSpPr>
            <p:nvPr/>
          </p:nvSpPr>
          <p:spPr bwMode="auto">
            <a:xfrm>
              <a:off x="672" y="33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514600" y="2819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362200" y="3733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5943600" y="3733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5867400" y="40386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rot="5400000">
            <a:off x="2514600" y="40386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rot="5400000">
            <a:off x="5867400" y="2819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828800" y="2209800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j</a:t>
            </a:r>
            <a:endParaRPr lang="en-US" altLang="zh-CN" sz="4800" b="1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477000" y="2209800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/>
              <a:t>jiɑo</a:t>
            </a:r>
            <a:endParaRPr lang="en-US" altLang="zh-CN" sz="6000" b="1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1752600" y="3200400"/>
            <a:ext cx="76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q</a:t>
            </a:r>
            <a:endParaRPr lang="en-US" altLang="zh-CN" sz="4800" b="1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477000" y="3200400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/>
              <a:t>qiɑo</a:t>
            </a:r>
            <a:endParaRPr lang="en-US" altLang="zh-CN" sz="6000" b="1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752600" y="4191000"/>
            <a:ext cx="60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x</a:t>
            </a:r>
            <a:endParaRPr lang="en-US" altLang="zh-CN" sz="4800" b="1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6477000" y="4191000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/>
              <a:t>xiɑo</a:t>
            </a:r>
            <a:endParaRPr lang="en-US" altLang="zh-CN" sz="6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utoUpdateAnimBg="0"/>
      <p:bldP spid="31759" grpId="0" autoUpdateAnimBg="0"/>
      <p:bldP spid="31760" grpId="0" autoUpdateAnimBg="0"/>
      <p:bldP spid="31761" grpId="0" autoUpdateAnimBg="0"/>
      <p:bldP spid="31762" grpId="0" autoUpdateAnimBg="0"/>
      <p:bldP spid="3176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 descr="羊皮纸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/>
          </a:p>
        </p:txBody>
      </p:sp>
      <p:grpSp>
        <p:nvGrpSpPr>
          <p:cNvPr id="126979" name="Group 3"/>
          <p:cNvGrpSpPr/>
          <p:nvPr/>
        </p:nvGrpSpPr>
        <p:grpSpPr bwMode="auto">
          <a:xfrm>
            <a:off x="3132138" y="765175"/>
            <a:ext cx="1368425" cy="1909763"/>
            <a:chOff x="0" y="0"/>
            <a:chExt cx="862" cy="1203"/>
          </a:xfrm>
        </p:grpSpPr>
        <p:grpSp>
          <p:nvGrpSpPr>
            <p:cNvPr id="126980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862" cy="1203"/>
              <a:chOff x="0" y="0"/>
              <a:chExt cx="862" cy="1203"/>
            </a:xfrm>
          </p:grpSpPr>
          <p:pic>
            <p:nvPicPr>
              <p:cNvPr id="126981" name="Picture 5" descr="u=4231503233,871141782&amp;fm=0&amp;gp=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" y="363"/>
                <a:ext cx="666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982" name="Picture 6" descr="1157896_130437034626_2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62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698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72" y="181"/>
              <a:ext cx="1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latin typeface="宋体" panose="02010600030101010101" pitchFamily="2" charset="-122"/>
                  <a:ea typeface="宋体" panose="02010600030101010101" pitchFamily="2" charset="-122"/>
                </a:rPr>
                <a:t>o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6984" name="Group 8"/>
          <p:cNvGrpSpPr/>
          <p:nvPr/>
        </p:nvGrpSpPr>
        <p:grpSpPr bwMode="auto">
          <a:xfrm>
            <a:off x="8051800" y="549275"/>
            <a:ext cx="1057275" cy="2197100"/>
            <a:chOff x="0" y="0"/>
            <a:chExt cx="666" cy="1384"/>
          </a:xfrm>
        </p:grpSpPr>
        <p:grpSp>
          <p:nvGrpSpPr>
            <p:cNvPr id="126985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666" cy="1384"/>
              <a:chOff x="0" y="0"/>
              <a:chExt cx="666" cy="1384"/>
            </a:xfrm>
          </p:grpSpPr>
          <p:pic>
            <p:nvPicPr>
              <p:cNvPr id="126986" name="Picture 10" descr="u=4231503233,871141782&amp;fm=0&amp;gp=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544"/>
                <a:ext cx="666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987" name="Picture 11" descr="2007820172032644_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" y="0"/>
                <a:ext cx="635" cy="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698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7" y="363"/>
              <a:ext cx="227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ü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6989" name="Group 13"/>
          <p:cNvGrpSpPr/>
          <p:nvPr/>
        </p:nvGrpSpPr>
        <p:grpSpPr bwMode="auto">
          <a:xfrm>
            <a:off x="6805613" y="620713"/>
            <a:ext cx="1150937" cy="2124075"/>
            <a:chOff x="0" y="0"/>
            <a:chExt cx="725" cy="1338"/>
          </a:xfrm>
        </p:grpSpPr>
        <p:grpSp>
          <p:nvGrpSpPr>
            <p:cNvPr id="126990" name="Group 14"/>
            <p:cNvGrpSpPr>
              <a:grpSpLocks noChangeAspect="1"/>
            </p:cNvGrpSpPr>
            <p:nvPr/>
          </p:nvGrpSpPr>
          <p:grpSpPr bwMode="auto">
            <a:xfrm>
              <a:off x="0" y="0"/>
              <a:ext cx="725" cy="1338"/>
              <a:chOff x="0" y="0"/>
              <a:chExt cx="725" cy="1338"/>
            </a:xfrm>
          </p:grpSpPr>
          <p:pic>
            <p:nvPicPr>
              <p:cNvPr id="126991" name="Picture 15" descr="u=4231503233,871141782&amp;fm=0&amp;gp=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" y="498"/>
                <a:ext cx="666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992" name="Picture 16" descr="-14479162811851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5F4F2"/>
                  </a:clrFrom>
                  <a:clrTo>
                    <a:srgbClr val="F5F4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5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699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72" y="181"/>
              <a:ext cx="1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rPr>
                <a:t>u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6994" name="Group 18"/>
          <p:cNvGrpSpPr/>
          <p:nvPr/>
        </p:nvGrpSpPr>
        <p:grpSpPr bwMode="auto">
          <a:xfrm>
            <a:off x="4068763" y="549275"/>
            <a:ext cx="1582737" cy="2125663"/>
            <a:chOff x="0" y="0"/>
            <a:chExt cx="997" cy="1339"/>
          </a:xfrm>
        </p:grpSpPr>
        <p:grpSp>
          <p:nvGrpSpPr>
            <p:cNvPr id="126995" name="Group 19"/>
            <p:cNvGrpSpPr>
              <a:grpSpLocks noChangeAspect="1"/>
            </p:cNvGrpSpPr>
            <p:nvPr/>
          </p:nvGrpSpPr>
          <p:grpSpPr bwMode="auto">
            <a:xfrm>
              <a:off x="0" y="0"/>
              <a:ext cx="997" cy="1339"/>
              <a:chOff x="0" y="0"/>
              <a:chExt cx="997" cy="1339"/>
            </a:xfrm>
          </p:grpSpPr>
          <p:pic>
            <p:nvPicPr>
              <p:cNvPr id="126996" name="Picture 20" descr="u=4231503233,871141782&amp;fm=0&amp;gp=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6" y="499"/>
                <a:ext cx="666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997" name="Picture 21" descr="1157896_130437034626_2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97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699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69" y="218"/>
              <a:ext cx="211" cy="2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e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6999" name="Group 23"/>
          <p:cNvGrpSpPr/>
          <p:nvPr/>
        </p:nvGrpSpPr>
        <p:grpSpPr bwMode="auto">
          <a:xfrm>
            <a:off x="5508625" y="620713"/>
            <a:ext cx="1368425" cy="2052637"/>
            <a:chOff x="0" y="0"/>
            <a:chExt cx="862" cy="1293"/>
          </a:xfrm>
        </p:grpSpPr>
        <p:pic>
          <p:nvPicPr>
            <p:cNvPr id="127000" name="Picture 24" descr="u=4231503233,871141782&amp;fm=0&amp;gp=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" y="453"/>
              <a:ext cx="666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1" name="Picture 25" descr="Big_2009118144135793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BFCFF"/>
                </a:clrFrom>
                <a:clrTo>
                  <a:srgbClr val="FB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862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09" y="318"/>
              <a:ext cx="45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i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7003" name="Group 27"/>
          <p:cNvGrpSpPr/>
          <p:nvPr/>
        </p:nvGrpSpPr>
        <p:grpSpPr bwMode="auto">
          <a:xfrm>
            <a:off x="1908175" y="333375"/>
            <a:ext cx="1152525" cy="2341563"/>
            <a:chOff x="0" y="0"/>
            <a:chExt cx="726" cy="1475"/>
          </a:xfrm>
        </p:grpSpPr>
        <p:pic>
          <p:nvPicPr>
            <p:cNvPr id="127004" name="Picture 28" descr="u=4231503233,871141782&amp;fm=0&amp;gp=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" y="635"/>
              <a:ext cx="666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5" name="Picture 29" descr="OOOPIC_kuka_200903059f45007b2851299c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726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72" y="454"/>
              <a:ext cx="227" cy="22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ɑ</a:t>
              </a:r>
              <a:endParaRPr lang="zh-CN" altLang="en-US" sz="3600" b="1" kern="1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7007" name="Group 31"/>
          <p:cNvGrpSpPr/>
          <p:nvPr/>
        </p:nvGrpSpPr>
        <p:grpSpPr bwMode="auto">
          <a:xfrm>
            <a:off x="2339975" y="3500438"/>
            <a:ext cx="1871663" cy="1436687"/>
            <a:chOff x="0" y="0"/>
            <a:chExt cx="2132" cy="1631"/>
          </a:xfrm>
        </p:grpSpPr>
        <p:pic>
          <p:nvPicPr>
            <p:cNvPr id="127008" name="Picture 32" descr="2950862_130732097547_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6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9" name="Picture 33" descr="201005062317243455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4" y="197"/>
              <a:ext cx="90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7010" name="Group 34"/>
            <p:cNvGrpSpPr/>
            <p:nvPr/>
          </p:nvGrpSpPr>
          <p:grpSpPr bwMode="auto">
            <a:xfrm>
              <a:off x="1389" y="330"/>
              <a:ext cx="516" cy="593"/>
              <a:chOff x="0" y="0"/>
              <a:chExt cx="516" cy="593"/>
            </a:xfrm>
          </p:grpSpPr>
          <p:sp>
            <p:nvSpPr>
              <p:cNvPr id="127011" name="WordArt 35"/>
              <p:cNvSpPr>
                <a:spLocks noChangeArrowheads="1" noChangeShapeType="1" noTextEdit="1"/>
              </p:cNvSpPr>
              <p:nvPr/>
            </p:nvSpPr>
            <p:spPr bwMode="auto">
              <a:xfrm rot="881194">
                <a:off x="0" y="89"/>
                <a:ext cx="369" cy="41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ɑ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7012" name="WordArt 36"/>
              <p:cNvSpPr>
                <a:spLocks noChangeArrowheads="1" noChangeShapeType="1" noTextEdit="1"/>
              </p:cNvSpPr>
              <p:nvPr/>
            </p:nvSpPr>
            <p:spPr bwMode="auto">
              <a:xfrm rot="881194">
                <a:off x="439" y="0"/>
                <a:ext cx="77" cy="5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i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27013" name="Group 37"/>
          <p:cNvGrpSpPr/>
          <p:nvPr/>
        </p:nvGrpSpPr>
        <p:grpSpPr bwMode="auto">
          <a:xfrm>
            <a:off x="4284663" y="3429000"/>
            <a:ext cx="2087562" cy="1512888"/>
            <a:chOff x="0" y="0"/>
            <a:chExt cx="2313" cy="1746"/>
          </a:xfrm>
        </p:grpSpPr>
        <p:pic>
          <p:nvPicPr>
            <p:cNvPr id="127014" name="Picture 38" descr="2950862_130732097547_2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46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5" name="Picture 39" descr="20078201143186_2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47318">
              <a:off x="1221" y="695"/>
              <a:ext cx="1092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7016" name="Group 40"/>
            <p:cNvGrpSpPr/>
            <p:nvPr/>
          </p:nvGrpSpPr>
          <p:grpSpPr bwMode="auto">
            <a:xfrm>
              <a:off x="1496" y="680"/>
              <a:ext cx="499" cy="591"/>
              <a:chOff x="0" y="0"/>
              <a:chExt cx="319" cy="499"/>
            </a:xfrm>
          </p:grpSpPr>
          <p:sp>
            <p:nvSpPr>
              <p:cNvPr id="127017" name="WordArt 41"/>
              <p:cNvSpPr>
                <a:spLocks noChangeArrowheads="1" noChangeShapeType="1" noTextEdit="1"/>
              </p:cNvSpPr>
              <p:nvPr/>
            </p:nvSpPr>
            <p:spPr bwMode="auto">
              <a:xfrm rot="632330">
                <a:off x="0" y="92"/>
                <a:ext cx="229" cy="39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e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7018" name="WordArt 42"/>
              <p:cNvSpPr>
                <a:spLocks noChangeArrowheads="1" noChangeShapeType="1" noTextEdit="1"/>
              </p:cNvSpPr>
              <p:nvPr/>
            </p:nvSpPr>
            <p:spPr bwMode="auto">
              <a:xfrm rot="632330">
                <a:off x="275" y="0"/>
                <a:ext cx="44" cy="4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i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27019" name="Group 43"/>
          <p:cNvGrpSpPr/>
          <p:nvPr/>
        </p:nvGrpSpPr>
        <p:grpSpPr bwMode="auto">
          <a:xfrm>
            <a:off x="6518275" y="3429000"/>
            <a:ext cx="1870075" cy="1412875"/>
            <a:chOff x="0" y="0"/>
            <a:chExt cx="2196" cy="1706"/>
          </a:xfrm>
        </p:grpSpPr>
        <p:pic>
          <p:nvPicPr>
            <p:cNvPr id="127020" name="Picture 44" descr="2950862_130732097547_2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606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21" name="Picture 45" descr="2701840_092659088924_2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250284">
              <a:off x="1277" y="300"/>
              <a:ext cx="919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7022" name="Group 46"/>
            <p:cNvGrpSpPr/>
            <p:nvPr/>
          </p:nvGrpSpPr>
          <p:grpSpPr bwMode="auto">
            <a:xfrm>
              <a:off x="1470" y="623"/>
              <a:ext cx="449" cy="675"/>
              <a:chOff x="0" y="0"/>
              <a:chExt cx="449" cy="675"/>
            </a:xfrm>
          </p:grpSpPr>
          <p:sp>
            <p:nvSpPr>
              <p:cNvPr id="127023" name="WordArt 47"/>
              <p:cNvSpPr>
                <a:spLocks noChangeArrowheads="1" noChangeShapeType="1" noTextEdit="1"/>
              </p:cNvSpPr>
              <p:nvPr/>
            </p:nvSpPr>
            <p:spPr bwMode="auto">
              <a:xfrm rot="1062668">
                <a:off x="363" y="0"/>
                <a:ext cx="86" cy="6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i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7024" name="WordArt 48"/>
              <p:cNvSpPr>
                <a:spLocks noChangeArrowheads="1" noChangeShapeType="1" noTextEdit="1"/>
              </p:cNvSpPr>
              <p:nvPr/>
            </p:nvSpPr>
            <p:spPr bwMode="auto">
              <a:xfrm rot="1062668">
                <a:off x="0" y="100"/>
                <a:ext cx="255" cy="5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u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27025" name="Text Box 49"/>
          <p:cNvSpPr txBox="1">
            <a:spLocks noChangeArrowheads="1"/>
          </p:cNvSpPr>
          <p:nvPr/>
        </p:nvSpPr>
        <p:spPr bwMode="auto">
          <a:xfrm>
            <a:off x="-104775" y="1196975"/>
            <a:ext cx="2301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/>
              <a:t>单韵母：</a:t>
            </a:r>
            <a:endParaRPr lang="zh-CN" altLang="en-US" sz="4800" b="1"/>
          </a:p>
        </p:txBody>
      </p:sp>
      <p:sp>
        <p:nvSpPr>
          <p:cNvPr id="127026" name="Text Box 50"/>
          <p:cNvSpPr txBox="1">
            <a:spLocks noChangeArrowheads="1"/>
          </p:cNvSpPr>
          <p:nvPr/>
        </p:nvSpPr>
        <p:spPr bwMode="auto">
          <a:xfrm>
            <a:off x="-104775" y="3644900"/>
            <a:ext cx="22653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/>
              <a:t>复韵母：</a:t>
            </a:r>
            <a:endParaRPr lang="zh-CN" altLang="en-US" sz="4800" b="1"/>
          </a:p>
        </p:txBody>
      </p:sp>
      <p:grpSp>
        <p:nvGrpSpPr>
          <p:cNvPr id="18" name="Group 51"/>
          <p:cNvGrpSpPr/>
          <p:nvPr/>
        </p:nvGrpSpPr>
        <p:grpSpPr bwMode="auto">
          <a:xfrm>
            <a:off x="2339975" y="5011738"/>
            <a:ext cx="1585913" cy="1512887"/>
            <a:chOff x="0" y="0"/>
            <a:chExt cx="999" cy="953"/>
          </a:xfrm>
        </p:grpSpPr>
        <p:pic>
          <p:nvPicPr>
            <p:cNvPr id="127028" name="Picture 52" descr="2950862_130732097547_2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771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7029" name="Group 53"/>
            <p:cNvGrpSpPr/>
            <p:nvPr/>
          </p:nvGrpSpPr>
          <p:grpSpPr bwMode="auto">
            <a:xfrm>
              <a:off x="363" y="16"/>
              <a:ext cx="636" cy="936"/>
              <a:chOff x="0" y="0"/>
              <a:chExt cx="636" cy="936"/>
            </a:xfrm>
          </p:grpSpPr>
          <p:pic>
            <p:nvPicPr>
              <p:cNvPr id="127030" name="Picture 54" descr="4349953_113724896900_2"/>
              <p:cNvPicPr>
                <a:picLocks noChangeAspect="1" noChangeArrowheads="1"/>
              </p:cNvPicPr>
              <p:nvPr/>
            </p:nvPicPr>
            <p:blipFill>
              <a:blip r:embed="rId1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458876">
                <a:off x="0" y="91"/>
                <a:ext cx="634" cy="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7031" name="Group 55"/>
              <p:cNvGrpSpPr/>
              <p:nvPr/>
            </p:nvGrpSpPr>
            <p:grpSpPr bwMode="auto">
              <a:xfrm>
                <a:off x="91" y="0"/>
                <a:ext cx="545" cy="692"/>
                <a:chOff x="0" y="0"/>
                <a:chExt cx="545" cy="692"/>
              </a:xfrm>
            </p:grpSpPr>
            <p:sp>
              <p:nvSpPr>
                <p:cNvPr id="12703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2" cy="6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6600" b="1"/>
                    <a:t>ɑ</a:t>
                  </a:r>
                  <a:endParaRPr lang="en-US" altLang="zh-CN" sz="6600" b="1"/>
                </a:p>
              </p:txBody>
            </p:sp>
            <p:sp>
              <p:nvSpPr>
                <p:cNvPr id="127033" name="Text Box 57">
                  <a:hlinkClick r:id="rId17" action="ppaction://hlinkfile"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" y="90"/>
                  <a:ext cx="318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5400" b="1"/>
                    <a:t>o</a:t>
                  </a:r>
                  <a:endParaRPr lang="en-US" altLang="zh-CN" sz="5400" b="1"/>
                </a:p>
              </p:txBody>
            </p:sp>
          </p:grpSp>
        </p:grpSp>
      </p:grpSp>
      <p:grpSp>
        <p:nvGrpSpPr>
          <p:cNvPr id="21" name="Group 58"/>
          <p:cNvGrpSpPr/>
          <p:nvPr/>
        </p:nvGrpSpPr>
        <p:grpSpPr bwMode="auto">
          <a:xfrm>
            <a:off x="4356100" y="4941888"/>
            <a:ext cx="1798638" cy="1512887"/>
            <a:chOff x="0" y="0"/>
            <a:chExt cx="1133" cy="953"/>
          </a:xfrm>
        </p:grpSpPr>
        <p:pic>
          <p:nvPicPr>
            <p:cNvPr id="127035" name="Picture 59" descr="2950862_130732097547_2"/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862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6" name="Picture 60" descr="4349953_113724896900_2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90010">
              <a:off x="408" y="136"/>
              <a:ext cx="675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7037" name="Group 61"/>
            <p:cNvGrpSpPr/>
            <p:nvPr/>
          </p:nvGrpSpPr>
          <p:grpSpPr bwMode="auto">
            <a:xfrm>
              <a:off x="544" y="136"/>
              <a:ext cx="589" cy="588"/>
              <a:chOff x="0" y="0"/>
              <a:chExt cx="589" cy="588"/>
            </a:xfrm>
          </p:grpSpPr>
          <p:sp>
            <p:nvSpPr>
              <p:cNvPr id="127038" name="Text Box 62">
                <a:hlinkClick r:id="rId17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2"/>
                <a:ext cx="317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5400" b="1"/>
                  <a:t>o</a:t>
                </a:r>
                <a:endParaRPr lang="en-US" altLang="zh-CN" sz="5400" b="1"/>
              </a:p>
            </p:txBody>
          </p:sp>
          <p:sp>
            <p:nvSpPr>
              <p:cNvPr id="127039" name="Text Box 63"/>
              <p:cNvSpPr txBox="1">
                <a:spLocks noChangeArrowheads="1"/>
              </p:cNvSpPr>
              <p:nvPr/>
            </p:nvSpPr>
            <p:spPr bwMode="auto">
              <a:xfrm>
                <a:off x="226" y="0"/>
                <a:ext cx="363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5400" b="1"/>
                  <a:t>u</a:t>
                </a:r>
                <a:endParaRPr lang="en-US" altLang="zh-CN" sz="5400" b="1"/>
              </a:p>
            </p:txBody>
          </p:sp>
        </p:grpSp>
      </p:grpSp>
      <p:grpSp>
        <p:nvGrpSpPr>
          <p:cNvPr id="23" name="Group 64"/>
          <p:cNvGrpSpPr/>
          <p:nvPr/>
        </p:nvGrpSpPr>
        <p:grpSpPr bwMode="auto">
          <a:xfrm>
            <a:off x="6589713" y="5013325"/>
            <a:ext cx="2446337" cy="1512888"/>
            <a:chOff x="0" y="0"/>
            <a:chExt cx="1541" cy="953"/>
          </a:xfrm>
        </p:grpSpPr>
        <p:pic>
          <p:nvPicPr>
            <p:cNvPr id="127041" name="Picture 65" descr="2950862_130732097547_2"/>
            <p:cNvPicPr>
              <a:picLocks noChangeAspect="1" noChangeArrowheads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875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42" name="Picture 66" descr="4349953_113724896900_2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07903">
              <a:off x="463" y="46"/>
              <a:ext cx="58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43" name="Text Box 67">
              <a:hlinkClick r:id="rId17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589" y="59"/>
              <a:ext cx="9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5400" b="1" dirty="0"/>
                <a:t>iu</a:t>
              </a:r>
              <a:endParaRPr lang="en-US" altLang="zh-CN" sz="5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IMG_20161008_124528_mh1475902369130"/>
          <p:cNvPicPr>
            <a:picLocks noChangeAspect="1" noChangeArrowheads="1"/>
          </p:cNvPicPr>
          <p:nvPr/>
        </p:nvPicPr>
        <p:blipFill>
          <a:blip r:embed="rId1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1795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宋体" panose="02010600030101010101" pitchFamily="2" charset="-122"/>
              </a:rPr>
              <a:t>hóu  zi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68313" y="3789363"/>
            <a:ext cx="2228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3300"/>
                </a:solidFill>
                <a:latin typeface="宋体" panose="02010600030101010101" pitchFamily="2" charset="-122"/>
              </a:rPr>
              <a:t>xiǎo cǎo</a:t>
            </a:r>
            <a:endParaRPr lang="en-US" altLang="zh-CN" sz="40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059113" y="378936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táo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　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huā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39750" y="2420938"/>
            <a:ext cx="230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latin typeface="宋体" panose="02010600030101010101" pitchFamily="2" charset="-122"/>
              </a:rPr>
              <a:t>lǎo hǔ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132138" y="5013325"/>
            <a:ext cx="202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yóu  cài</a:t>
            </a:r>
            <a:endParaRPr lang="en-US" altLang="zh-CN" sz="4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987675" y="1268413"/>
            <a:ext cx="215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latin typeface="宋体" panose="02010600030101010101" pitchFamily="2" charset="-122"/>
              </a:rPr>
              <a:t>shu</a:t>
            </a:r>
            <a:r>
              <a:rPr lang="en-US" altLang="zh-CN" sz="3600" b="1">
                <a:latin typeface="宋体" panose="02010600030101010101" pitchFamily="2" charset="-122"/>
                <a:cs typeface="Arial" panose="020B0604020202020204" pitchFamily="34" charset="0"/>
              </a:rPr>
              <a:t>ǐ niú</a:t>
            </a:r>
            <a:endParaRPr lang="en-US" altLang="zh-CN" sz="3600" b="1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3059113" y="2420938"/>
            <a:ext cx="202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latin typeface="宋体" panose="02010600030101010101" pitchFamily="2" charset="-122"/>
              </a:rPr>
              <a:t>bái  tù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539750" y="5013325"/>
            <a:ext cx="1795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bō  cài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15723" name="Group 11"/>
          <p:cNvGrpSpPr/>
          <p:nvPr/>
        </p:nvGrpSpPr>
        <p:grpSpPr bwMode="auto">
          <a:xfrm>
            <a:off x="5148263" y="1557338"/>
            <a:ext cx="938212" cy="1439862"/>
            <a:chOff x="3288" y="1026"/>
            <a:chExt cx="591" cy="907"/>
          </a:xfrm>
        </p:grpSpPr>
        <p:sp>
          <p:nvSpPr>
            <p:cNvPr id="115724" name="Line 12"/>
            <p:cNvSpPr>
              <a:spLocks noChangeShapeType="1"/>
            </p:cNvSpPr>
            <p:nvPr/>
          </p:nvSpPr>
          <p:spPr bwMode="auto">
            <a:xfrm>
              <a:off x="3334" y="1026"/>
              <a:ext cx="545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725" name="Line 13"/>
            <p:cNvSpPr>
              <a:spLocks noChangeShapeType="1"/>
            </p:cNvSpPr>
            <p:nvPr/>
          </p:nvSpPr>
          <p:spPr bwMode="auto">
            <a:xfrm flipV="1">
              <a:off x="3288" y="1525"/>
              <a:ext cx="59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5726" name="Group 14"/>
          <p:cNvGrpSpPr/>
          <p:nvPr/>
        </p:nvGrpSpPr>
        <p:grpSpPr bwMode="auto">
          <a:xfrm>
            <a:off x="5292725" y="4005263"/>
            <a:ext cx="938213" cy="1439862"/>
            <a:chOff x="3288" y="1026"/>
            <a:chExt cx="591" cy="907"/>
          </a:xfrm>
        </p:grpSpPr>
        <p:sp>
          <p:nvSpPr>
            <p:cNvPr id="115727" name="Line 15"/>
            <p:cNvSpPr>
              <a:spLocks noChangeShapeType="1"/>
            </p:cNvSpPr>
            <p:nvPr/>
          </p:nvSpPr>
          <p:spPr bwMode="auto">
            <a:xfrm>
              <a:off x="3334" y="1026"/>
              <a:ext cx="545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728" name="Line 16"/>
            <p:cNvSpPr>
              <a:spLocks noChangeShapeType="1"/>
            </p:cNvSpPr>
            <p:nvPr/>
          </p:nvSpPr>
          <p:spPr bwMode="auto">
            <a:xfrm flipV="1">
              <a:off x="3288" y="1525"/>
              <a:ext cx="590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6208713" y="2001838"/>
            <a:ext cx="315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ea typeface="楷体_GB2312" pitchFamily="49" charset="-122"/>
              </a:rPr>
              <a:t>这些都是</a:t>
            </a:r>
            <a:r>
              <a:rPr lang="zh-CN" altLang="en-US" sz="3600" b="1" u="sng">
                <a:ea typeface="楷体_GB2312" pitchFamily="49" charset="-122"/>
              </a:rPr>
              <a:t>       </a:t>
            </a:r>
            <a:r>
              <a:rPr lang="zh-CN" altLang="en-US" sz="3600" b="1">
                <a:ea typeface="楷体_GB2312" pitchFamily="49" charset="-122"/>
              </a:rPr>
              <a:t>。</a:t>
            </a:r>
            <a:endParaRPr lang="zh-CN" altLang="en-US" sz="3600" b="1">
              <a:ea typeface="楷体_GB2312" pitchFamily="49" charset="-122"/>
            </a:endParaRP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6300788" y="4437063"/>
            <a:ext cx="3028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这些都是</a:t>
            </a:r>
            <a:r>
              <a:rPr lang="zh-CN" altLang="en-US" sz="3200" b="1" u="sng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2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5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  <p:bldP spid="115717" grpId="0"/>
      <p:bldP spid="115718" grpId="0"/>
      <p:bldP spid="115719" grpId="0"/>
      <p:bldP spid="115720" grpId="0"/>
      <p:bldP spid="115721" grpId="0"/>
      <p:bldP spid="115722" grpId="0"/>
      <p:bldP spid="1157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330499" y="1636043"/>
            <a:ext cx="1795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latin typeface="宋体" panose="02010600030101010101" pitchFamily="2" charset="-122"/>
              </a:rPr>
              <a:t>lí</a:t>
            </a:r>
            <a:r>
              <a:rPr lang="en-US" altLang="zh-CN" sz="3600" b="1" dirty="0">
                <a:latin typeface="宋体" panose="02010600030101010101" pitchFamily="2" charset="-122"/>
              </a:rPr>
              <a:t>  </a:t>
            </a:r>
            <a:r>
              <a:rPr lang="en-US" altLang="zh-CN" sz="3600" b="1" dirty="0" err="1">
                <a:latin typeface="宋体" panose="02010600030101010101" pitchFamily="2" charset="-122"/>
              </a:rPr>
              <a:t>huā</a:t>
            </a:r>
            <a:endParaRPr lang="en-US" altLang="zh-CN" sz="3600" b="1" dirty="0">
              <a:latin typeface="宋体" panose="02010600030101010101" pitchFamily="2" charset="-122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187624" y="4083968"/>
            <a:ext cx="3294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3300"/>
                </a:solidFill>
                <a:latin typeface="宋体" panose="02010600030101010101" pitchFamily="2" charset="-122"/>
              </a:rPr>
              <a:t>méi</a:t>
            </a:r>
            <a:r>
              <a:rPr lang="en-US" altLang="zh-CN" sz="4000" b="1" dirty="0">
                <a:solidFill>
                  <a:srgbClr val="FF33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3300"/>
                </a:solidFill>
                <a:latin typeface="Dotum" pitchFamily="34" charset="-127"/>
                <a:ea typeface="Dotum" pitchFamily="34" charset="-127"/>
              </a:rPr>
              <a:t>g</a:t>
            </a:r>
            <a:r>
              <a:rPr lang="en-US" altLang="zh-CN" sz="4000" b="1" dirty="0" err="1">
                <a:solidFill>
                  <a:srgbClr val="FF3300"/>
                </a:solidFill>
                <a:latin typeface="宋体" panose="02010600030101010101" pitchFamily="2" charset="-122"/>
              </a:rPr>
              <a:t>ui</a:t>
            </a:r>
            <a:r>
              <a:rPr lang="en-US" altLang="zh-CN" sz="4000" b="1" dirty="0">
                <a:solidFill>
                  <a:srgbClr val="FF33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4000" b="1" dirty="0" err="1">
                <a:solidFill>
                  <a:srgbClr val="FF3300"/>
                </a:solidFill>
                <a:latin typeface="宋体" panose="02010600030101010101" pitchFamily="2" charset="-122"/>
              </a:rPr>
              <a:t>huā</a:t>
            </a:r>
            <a:endParaRPr lang="en-US" altLang="zh-CN" sz="4000" b="1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6012036" y="1491580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 err="1">
                <a:latin typeface="宋体" panose="02010600030101010101" pitchFamily="2" charset="-122"/>
              </a:rPr>
              <a:t>táo</a:t>
            </a:r>
            <a:r>
              <a:rPr lang="zh-CN" altLang="en-US" sz="3600" b="1" dirty="0">
                <a:latin typeface="宋体" panose="02010600030101010101" pitchFamily="2" charset="-122"/>
              </a:rPr>
              <a:t>　</a:t>
            </a:r>
            <a:r>
              <a:rPr lang="en-US" altLang="zh-CN" sz="3600" b="1" dirty="0" err="1">
                <a:latin typeface="宋体" panose="02010600030101010101" pitchFamily="2" charset="-122"/>
              </a:rPr>
              <a:t>huā</a:t>
            </a:r>
            <a:endParaRPr lang="en-US" altLang="zh-CN" sz="3600" b="1" dirty="0">
              <a:latin typeface="宋体" panose="02010600030101010101" pitchFamily="2" charset="-122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259061" y="2715543"/>
            <a:ext cx="230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 err="1">
                <a:latin typeface="宋体" panose="02010600030101010101" pitchFamily="2" charset="-122"/>
              </a:rPr>
              <a:t>jú</a:t>
            </a:r>
            <a:r>
              <a:rPr lang="en-US" altLang="zh-CN" sz="3600" b="1" dirty="0">
                <a:latin typeface="宋体" panose="02010600030101010101" pitchFamily="2" charset="-122"/>
              </a:rPr>
              <a:t>  </a:t>
            </a:r>
            <a:r>
              <a:rPr lang="en-US" altLang="zh-CN" sz="3600" b="1" dirty="0" err="1">
                <a:latin typeface="宋体" panose="02010600030101010101" pitchFamily="2" charset="-122"/>
              </a:rPr>
              <a:t>huā</a:t>
            </a:r>
            <a:r>
              <a:rPr lang="en-US" altLang="zh-CN" sz="3600" b="1" dirty="0">
                <a:latin typeface="宋体" panose="02010600030101010101" pitchFamily="2" charset="-122"/>
              </a:rPr>
              <a:t> </a:t>
            </a:r>
            <a:endParaRPr lang="en-US" altLang="zh-CN" sz="3600" b="1" dirty="0">
              <a:latin typeface="宋体" panose="02010600030101010101" pitchFamily="2" charset="-122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362749" y="4155405"/>
            <a:ext cx="3406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shí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36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liu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36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huā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en-US" altLang="zh-CN" sz="4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3706986" y="1563018"/>
            <a:ext cx="215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 err="1">
                <a:latin typeface="宋体" panose="02010600030101010101" pitchFamily="2" charset="-122"/>
              </a:rPr>
              <a:t>hé</a:t>
            </a:r>
            <a:r>
              <a:rPr lang="en-US" altLang="zh-CN" sz="3600" b="1" dirty="0">
                <a:latin typeface="宋体" panose="02010600030101010101" pitchFamily="2" charset="-122"/>
              </a:rPr>
              <a:t> </a:t>
            </a:r>
            <a:r>
              <a:rPr lang="en-US" altLang="zh-CN" sz="3600" b="1" dirty="0" err="1">
                <a:latin typeface="宋体" panose="02010600030101010101" pitchFamily="2" charset="-122"/>
              </a:rPr>
              <a:t>huā</a:t>
            </a:r>
            <a:endParaRPr lang="en-US" altLang="zh-CN" sz="3600" b="1" dirty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3778424" y="2715543"/>
            <a:ext cx="202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 err="1">
                <a:latin typeface="宋体" panose="02010600030101010101" pitchFamily="2" charset="-122"/>
              </a:rPr>
              <a:t>méi</a:t>
            </a:r>
            <a:r>
              <a:rPr lang="en-US" altLang="zh-CN" sz="3600" b="1" dirty="0">
                <a:latin typeface="宋体" panose="02010600030101010101" pitchFamily="2" charset="-122"/>
              </a:rPr>
              <a:t>  </a:t>
            </a:r>
            <a:r>
              <a:rPr lang="en-US" altLang="zh-CN" sz="3600" b="1" dirty="0" err="1">
                <a:latin typeface="宋体" panose="02010600030101010101" pitchFamily="2" charset="-122"/>
              </a:rPr>
              <a:t>huā</a:t>
            </a:r>
            <a:endParaRPr lang="en-US" altLang="zh-CN" sz="3600" b="1" dirty="0">
              <a:latin typeface="宋体" panose="02010600030101010101" pitchFamily="2" charset="-122"/>
            </a:endParaRP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1259061" y="5307930"/>
            <a:ext cx="2486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lǎ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 b</a:t>
            </a:r>
            <a:r>
              <a:rPr lang="zh-CN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ɑ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huā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330499" y="548680"/>
            <a:ext cx="318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ea typeface="楷体_GB2312" pitchFamily="49" charset="-122"/>
              </a:rPr>
              <a:t>拼一拼  说一说</a:t>
            </a:r>
            <a:endParaRPr lang="zh-CN" altLang="en-US" sz="3600" b="1" dirty="0">
              <a:ea typeface="楷体_GB2312" pitchFamily="49" charset="-122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6443836" y="2715543"/>
            <a:ext cx="2297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latin typeface="Gulim" pitchFamily="34" charset="-127"/>
                <a:ea typeface="Gulim" pitchFamily="34" charset="-127"/>
              </a:rPr>
              <a:t>g</a:t>
            </a:r>
            <a:r>
              <a:rPr lang="en-US" altLang="zh-CN" sz="3600" b="1" dirty="0" err="1">
                <a:latin typeface="宋体" panose="02010600030101010101" pitchFamily="2" charset="-122"/>
              </a:rPr>
              <a:t>uì</a:t>
            </a:r>
            <a:r>
              <a:rPr lang="en-US" altLang="zh-CN" sz="3600" b="1" dirty="0">
                <a:latin typeface="宋体" panose="02010600030101010101" pitchFamily="2" charset="-122"/>
              </a:rPr>
              <a:t>  </a:t>
            </a:r>
            <a:r>
              <a:rPr lang="en-US" altLang="zh-CN" sz="3600" b="1" dirty="0" err="1">
                <a:latin typeface="宋体" panose="02010600030101010101" pitchFamily="2" charset="-122"/>
              </a:rPr>
              <a:t>huā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en-US" altLang="zh-CN" sz="4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0" grpId="0"/>
      <p:bldP spid="116741" grpId="0"/>
      <p:bldP spid="116742" grpId="0"/>
      <p:bldP spid="116743" grpId="0"/>
      <p:bldP spid="116744" grpId="0"/>
      <p:bldP spid="116745" grpId="0"/>
      <p:bldP spid="116746" grpId="0"/>
      <p:bldP spid="1167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IMG_20161008_124536_mh147590203197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39713" y="5157192"/>
            <a:ext cx="8861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 err="1"/>
              <a:t>Xiǎo</a:t>
            </a:r>
            <a:r>
              <a:rPr lang="en-US" altLang="zh-CN" sz="3600" b="1" dirty="0"/>
              <a:t>  </a:t>
            </a:r>
            <a:r>
              <a:rPr lang="en-US" altLang="zh-CN" sz="3600" b="1" dirty="0" err="1">
                <a:latin typeface="宋体" panose="02010600030101010101" pitchFamily="2" charset="-122"/>
              </a:rPr>
              <a:t>qiáo</a:t>
            </a:r>
            <a:r>
              <a:rPr lang="en-US" altLang="zh-CN" sz="3600" b="1" dirty="0"/>
              <a:t>    </a:t>
            </a:r>
            <a:r>
              <a:rPr lang="en-US" altLang="zh-CN" sz="3600" b="1" dirty="0" err="1"/>
              <a:t>liǔ</a:t>
            </a:r>
            <a:r>
              <a:rPr lang="en-US" altLang="zh-CN" sz="3600" b="1" dirty="0"/>
              <a:t>   </a:t>
            </a:r>
            <a:r>
              <a:rPr lang="en-US" altLang="zh-CN" sz="3600" b="1" dirty="0" err="1"/>
              <a:t>shuǐ</a:t>
            </a:r>
            <a:r>
              <a:rPr lang="en-US" altLang="zh-CN" sz="3600" b="1" dirty="0"/>
              <a:t>   </a:t>
            </a:r>
            <a:r>
              <a:rPr lang="en-US" altLang="zh-CN" sz="3600" b="1" dirty="0" err="1"/>
              <a:t>chuí</a:t>
            </a:r>
            <a:r>
              <a:rPr lang="en-US" altLang="zh-CN" sz="3600" b="1" dirty="0"/>
              <a:t> </a:t>
            </a:r>
            <a:r>
              <a:rPr lang="en-US" altLang="zh-CN" sz="3600" b="1" dirty="0" err="1"/>
              <a:t>liǔ</a:t>
            </a:r>
            <a:r>
              <a:rPr lang="en-US" altLang="zh-CN" sz="3600" b="1" dirty="0"/>
              <a:t>   </a:t>
            </a:r>
            <a:r>
              <a:rPr lang="en-US" altLang="zh-CN" sz="3600" b="1" dirty="0" err="1"/>
              <a:t>t</a:t>
            </a:r>
            <a:r>
              <a:rPr lang="en-US" altLang="zh-CN" sz="3600" b="1" dirty="0" err="1">
                <a:latin typeface="宋体" panose="02010600030101010101" pitchFamily="2" charset="-122"/>
              </a:rPr>
              <a:t>á</a:t>
            </a:r>
            <a:r>
              <a:rPr lang="en-US" altLang="zh-CN" sz="3600" b="1" dirty="0" err="1"/>
              <a:t>o</a:t>
            </a:r>
            <a:r>
              <a:rPr lang="en-US" altLang="zh-CN" sz="3600" b="1" dirty="0"/>
              <a:t>  </a:t>
            </a:r>
            <a:r>
              <a:rPr lang="en-US" altLang="zh-CN" sz="3600" b="1" dirty="0" err="1"/>
              <a:t>huā</a:t>
            </a:r>
            <a:r>
              <a:rPr lang="en-US" altLang="zh-CN" sz="3600" b="1" dirty="0"/>
              <a:t> </a:t>
            </a:r>
            <a:endParaRPr lang="en-US" altLang="zh-CN" sz="3600" b="1" dirty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95288" y="5806479"/>
            <a:ext cx="8320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小桥     流水    垂柳   桃花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IMG_20161008_124536_mh147590207398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mouse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0"/>
            <a:ext cx="13081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835150" y="333375"/>
            <a:ext cx="4176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拼一拼   连一连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19812" name="Picture 4" descr="gu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700213"/>
            <a:ext cx="1655762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3" name="Picture 5" descr="daish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3429000"/>
            <a:ext cx="1800225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4" name="Picture 6" descr="tuonia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5013325"/>
            <a:ext cx="1746250" cy="15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5" name="Picture 7" descr="meihu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5" y="1557338"/>
            <a:ext cx="155257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6" name="Picture 8" descr="liushu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388" y="3416300"/>
            <a:ext cx="1646237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7" name="Picture 9" descr="qia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4388" y="4941888"/>
            <a:ext cx="17049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3635375" y="1268413"/>
            <a:ext cx="287972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宋体" panose="02010600030101010101" pitchFamily="2" charset="-122"/>
              </a:rPr>
              <a:t>liǔ  shù</a:t>
            </a:r>
            <a:endParaRPr lang="en-US" altLang="zh-CN" sz="400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>
                <a:latin typeface="宋体" panose="02010600030101010101" pitchFamily="2" charset="-122"/>
              </a:rPr>
              <a:t>wū  ɡuī</a:t>
            </a:r>
            <a:endParaRPr lang="en-US" altLang="zh-CN" sz="400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>
                <a:latin typeface="宋体" panose="02010600030101010101" pitchFamily="2" charset="-122"/>
              </a:rPr>
              <a:t>tuó  niǎo</a:t>
            </a:r>
            <a:endParaRPr lang="en-US" altLang="zh-CN" sz="400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>
                <a:latin typeface="宋体" panose="02010600030101010101" pitchFamily="2" charset="-122"/>
              </a:rPr>
              <a:t>xiǎo  qiáo</a:t>
            </a:r>
            <a:endParaRPr lang="en-US" altLang="zh-CN" sz="400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>
                <a:latin typeface="宋体" panose="02010600030101010101" pitchFamily="2" charset="-122"/>
              </a:rPr>
              <a:t>méi  huā</a:t>
            </a:r>
            <a:endParaRPr lang="en-US" altLang="zh-CN" sz="400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>
                <a:latin typeface="宋体" panose="02010600030101010101" pitchFamily="2" charset="-122"/>
              </a:rPr>
              <a:t>dài  shǔ</a:t>
            </a:r>
            <a:endParaRPr lang="en-US" altLang="zh-CN" sz="4000">
              <a:latin typeface="宋体" panose="02010600030101010101" pitchFamily="2" charset="-122"/>
            </a:endParaRPr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2627313" y="2349500"/>
            <a:ext cx="1081087" cy="2873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>
            <a:off x="6227763" y="4652963"/>
            <a:ext cx="936625" cy="10080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5867400" y="1844675"/>
            <a:ext cx="1225550" cy="2232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 flipV="1">
            <a:off x="2627313" y="3573463"/>
            <a:ext cx="1008062" cy="2232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>
            <a:off x="2627313" y="4365625"/>
            <a:ext cx="1081087" cy="172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 flipV="1">
            <a:off x="6084888" y="2565400"/>
            <a:ext cx="1150937" cy="28082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9" grpId="0" animBg="1"/>
      <p:bldP spid="119820" grpId="0" animBg="1"/>
      <p:bldP spid="119821" grpId="0" animBg="1"/>
      <p:bldP spid="119822" grpId="0" animBg="1"/>
      <p:bldP spid="119823" grpId="0" animBg="1"/>
      <p:bldP spid="1198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39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71800" y="1752600"/>
            <a:ext cx="3295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N00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4191000"/>
            <a:ext cx="106838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828800"/>
            <a:ext cx="3276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丑角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400" y="3733800"/>
            <a:ext cx="15605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38450" y="1981200"/>
            <a:ext cx="342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   o      e</a:t>
            </a:r>
            <a:endParaRPr lang="en-US" altLang="zh-CN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    u      ü</a:t>
            </a:r>
            <a:endParaRPr lang="en-US" altLang="zh-CN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9" name="对话二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89050" y="909638"/>
            <a:ext cx="38957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趣味复习 </a:t>
            </a:r>
            <a:r>
              <a:rPr lang="zh-CN" altLang="en-US" sz="3600" dirty="0">
                <a:latin typeface="Comic Sans MS" panose="030F0702030302020204" pitchFamily="66" charset="0"/>
              </a:rPr>
              <a:t>ai ei ui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24075" y="1600200"/>
            <a:ext cx="5815013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b="1" dirty="0">
                <a:latin typeface="Arial Black" panose="020B0A04020102020204" pitchFamily="34" charset="0"/>
                <a:ea typeface="楷体_GB2312" pitchFamily="49" charset="-122"/>
              </a:rPr>
              <a:t>比一比，读一读</a:t>
            </a:r>
            <a:endParaRPr lang="zh-CN" altLang="en-US" sz="3600" b="1" dirty="0">
              <a:latin typeface="Arial Black" panose="020B0A04020102020204" pitchFamily="34" charset="0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3600" b="1" dirty="0"/>
              <a:t>　</a:t>
            </a:r>
            <a:r>
              <a:rPr lang="en-US" altLang="zh-CN" sz="4800" b="1" dirty="0" err="1">
                <a:latin typeface="宋体" panose="02010600030101010101" pitchFamily="2" charset="-122"/>
              </a:rPr>
              <a:t>cǎo</a:t>
            </a:r>
            <a:r>
              <a:rPr lang="en-US" altLang="zh-CN" sz="4800" b="1" dirty="0">
                <a:latin typeface="宋体" panose="02010600030101010101" pitchFamily="2" charset="-122"/>
              </a:rPr>
              <a:t> ——</a:t>
            </a:r>
            <a:r>
              <a:rPr lang="en-US" altLang="zh-CN" sz="4800" b="1" dirty="0" err="1">
                <a:latin typeface="宋体" panose="02010600030101010101" pitchFamily="2" charset="-122"/>
              </a:rPr>
              <a:t>chǎo</a:t>
            </a:r>
            <a:r>
              <a:rPr lang="en-US" altLang="zh-CN" sz="4800" b="1" dirty="0">
                <a:latin typeface="宋体" panose="02010600030101010101" pitchFamily="2" charset="-122"/>
              </a:rPr>
              <a:t> </a:t>
            </a:r>
            <a:endParaRPr lang="en-US" altLang="zh-CN" sz="4800" b="1" dirty="0">
              <a:latin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4800" b="1" dirty="0">
                <a:latin typeface="宋体" panose="02010600030101010101" pitchFamily="2" charset="-122"/>
              </a:rPr>
              <a:t>　</a:t>
            </a:r>
            <a:r>
              <a:rPr lang="en-US" altLang="zh-CN" sz="4800" b="1" dirty="0" err="1">
                <a:latin typeface="宋体" panose="02010600030101010101" pitchFamily="2" charset="-122"/>
              </a:rPr>
              <a:t>sōu</a:t>
            </a:r>
            <a:r>
              <a:rPr lang="en-US" altLang="zh-CN" sz="4800" b="1" dirty="0">
                <a:latin typeface="宋体" panose="02010600030101010101" pitchFamily="2" charset="-122"/>
              </a:rPr>
              <a:t> ——</a:t>
            </a:r>
            <a:r>
              <a:rPr lang="en-US" altLang="zh-CN" sz="4800" b="1" dirty="0" err="1">
                <a:latin typeface="宋体" panose="02010600030101010101" pitchFamily="2" charset="-122"/>
              </a:rPr>
              <a:t>shōu</a:t>
            </a:r>
            <a:endParaRPr lang="en-US" altLang="zh-CN" sz="4800" b="1" dirty="0">
              <a:latin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4800" b="1" dirty="0">
                <a:latin typeface="宋体" panose="02010600030101010101" pitchFamily="2" charset="-122"/>
              </a:rPr>
              <a:t>　</a:t>
            </a:r>
            <a:r>
              <a:rPr lang="en-US" altLang="zh-CN" sz="4800" b="1" dirty="0" err="1">
                <a:latin typeface="宋体" panose="02010600030101010101" pitchFamily="2" charset="-122"/>
              </a:rPr>
              <a:t>niú</a:t>
            </a:r>
            <a:r>
              <a:rPr lang="en-US" altLang="zh-CN" sz="4800" b="1" dirty="0">
                <a:latin typeface="宋体" panose="02010600030101010101" pitchFamily="2" charset="-122"/>
              </a:rPr>
              <a:t> ——</a:t>
            </a:r>
            <a:r>
              <a:rPr lang="en-US" altLang="zh-CN" sz="4800" b="1" dirty="0" err="1">
                <a:latin typeface="宋体" panose="02010600030101010101" pitchFamily="2" charset="-122"/>
              </a:rPr>
              <a:t>liú</a:t>
            </a:r>
            <a:r>
              <a:rPr lang="en-US" altLang="zh-CN" sz="4800" b="1" dirty="0">
                <a:latin typeface="Segoe Print" panose="02000600000000000000" pitchFamily="2" charset="0"/>
              </a:rPr>
              <a:t> </a:t>
            </a:r>
            <a:endParaRPr lang="en-US" altLang="zh-CN" sz="4800" b="1" dirty="0">
              <a:latin typeface="Segoe Print" panose="02000600000000000000" pitchFamily="2" charset="0"/>
            </a:endParaRPr>
          </a:p>
        </p:txBody>
      </p:sp>
      <p:pic>
        <p:nvPicPr>
          <p:cNvPr id="22531" name="Picture 3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19200" y="1600200"/>
            <a:ext cx="6705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000" b="1" dirty="0">
                <a:ea typeface="楷体_GB2312" pitchFamily="49" charset="-122"/>
              </a:rPr>
              <a:t>读一读，再用音节口头组词</a:t>
            </a:r>
            <a:endParaRPr lang="zh-CN" altLang="en-US" sz="4000" b="1" dirty="0">
              <a:ea typeface="楷体_GB2312" pitchFamily="49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3600" b="1" dirty="0"/>
              <a:t>　　</a:t>
            </a:r>
            <a:r>
              <a:rPr lang="en-US" altLang="zh-CN" sz="4800" b="1" dirty="0" err="1">
                <a:latin typeface="宋体" panose="02010600030101010101" pitchFamily="2" charset="-122"/>
              </a:rPr>
              <a:t>bǎo</a:t>
            </a:r>
            <a:r>
              <a:rPr lang="en-US" sz="4800" b="1" dirty="0">
                <a:latin typeface="宋体" panose="02010600030101010101" pitchFamily="2" charset="-122"/>
              </a:rPr>
              <a:t>　</a:t>
            </a:r>
            <a:r>
              <a:rPr lang="en-US" altLang="zh-CN" sz="4800" b="1" dirty="0" err="1">
                <a:latin typeface="宋体" panose="02010600030101010101" pitchFamily="2" charset="-122"/>
              </a:rPr>
              <a:t>lǎo</a:t>
            </a:r>
            <a:r>
              <a:rPr lang="en-US" sz="4800" b="1" dirty="0">
                <a:latin typeface="宋体" panose="02010600030101010101" pitchFamily="2" charset="-122"/>
              </a:rPr>
              <a:t>　</a:t>
            </a:r>
            <a:r>
              <a:rPr lang="en-US" altLang="zh-CN" sz="4800" b="1" dirty="0" err="1">
                <a:latin typeface="宋体" panose="02010600030101010101" pitchFamily="2" charset="-122"/>
              </a:rPr>
              <a:t>dòu</a:t>
            </a:r>
            <a:endParaRPr lang="en-US" altLang="zh-CN" sz="4800" b="1" dirty="0">
              <a:latin typeface="宋体" panose="02010600030101010101" pitchFamily="2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4800" b="1" dirty="0">
                <a:latin typeface="宋体" panose="02010600030101010101" pitchFamily="2" charset="-122"/>
              </a:rPr>
              <a:t>　</a:t>
            </a:r>
            <a:r>
              <a:rPr lang="zh-CN" altLang="en-US" sz="4800" b="1" dirty="0">
                <a:latin typeface="宋体" panose="02010600030101010101" pitchFamily="2" charset="-122"/>
              </a:rPr>
              <a:t> </a:t>
            </a:r>
            <a:r>
              <a:rPr lang="en-US" altLang="zh-CN" sz="4800" b="1" dirty="0" err="1">
                <a:latin typeface="宋体" panose="02010600030101010101" pitchFamily="2" charset="-122"/>
              </a:rPr>
              <a:t>tóu</a:t>
            </a:r>
            <a:r>
              <a:rPr lang="en-US" sz="4800" b="1" dirty="0">
                <a:latin typeface="宋体" panose="02010600030101010101" pitchFamily="2" charset="-122"/>
              </a:rPr>
              <a:t>　</a:t>
            </a:r>
            <a:r>
              <a:rPr lang="zh-CN" altLang="en-US" sz="4800" b="1" dirty="0">
                <a:latin typeface="宋体" panose="02010600030101010101" pitchFamily="2" charset="-122"/>
              </a:rPr>
              <a:t> </a:t>
            </a:r>
            <a:r>
              <a:rPr lang="en-US" altLang="zh-CN" sz="4800" b="1" dirty="0" err="1">
                <a:latin typeface="宋体" panose="02010600030101010101" pitchFamily="2" charset="-122"/>
              </a:rPr>
              <a:t>jiù</a:t>
            </a:r>
            <a:r>
              <a:rPr lang="en-US" sz="4800" b="1" dirty="0">
                <a:latin typeface="宋体" panose="02010600030101010101" pitchFamily="2" charset="-122"/>
              </a:rPr>
              <a:t>　</a:t>
            </a:r>
            <a:r>
              <a:rPr lang="zh-CN" altLang="en-US" sz="4800" b="1" dirty="0">
                <a:latin typeface="宋体" panose="02010600030101010101" pitchFamily="2" charset="-122"/>
              </a:rPr>
              <a:t> </a:t>
            </a:r>
            <a:r>
              <a:rPr lang="en-US" altLang="zh-CN" sz="4800" b="1" dirty="0" err="1">
                <a:latin typeface="宋体" panose="02010600030101010101" pitchFamily="2" charset="-122"/>
              </a:rPr>
              <a:t>liú</a:t>
            </a:r>
            <a:endParaRPr lang="en-US" altLang="zh-CN" sz="4800" b="1" dirty="0">
              <a:latin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4800" b="1" dirty="0">
                <a:latin typeface="宋体" panose="02010600030101010101" pitchFamily="2" charset="-122"/>
              </a:rPr>
              <a:t>　</a:t>
            </a:r>
            <a:r>
              <a:rPr lang="zh-CN" altLang="en-US" sz="4800" b="1" dirty="0">
                <a:latin typeface="宋体" panose="02010600030101010101" pitchFamily="2" charset="-122"/>
              </a:rPr>
              <a:t> </a:t>
            </a:r>
            <a:r>
              <a:rPr lang="en-US" altLang="zh-CN" sz="4800" b="1" dirty="0" err="1">
                <a:latin typeface="宋体" panose="02010600030101010101" pitchFamily="2" charset="-122"/>
              </a:rPr>
              <a:t>hòu</a:t>
            </a:r>
            <a:r>
              <a:rPr lang="en-US" sz="4800" b="1" dirty="0">
                <a:latin typeface="宋体" panose="02010600030101010101" pitchFamily="2" charset="-122"/>
              </a:rPr>
              <a:t>　</a:t>
            </a:r>
            <a:r>
              <a:rPr lang="en-US" altLang="zh-CN" sz="4800" b="1" dirty="0" err="1">
                <a:ea typeface="黑体" panose="02010609060101010101" pitchFamily="49" charset="-122"/>
              </a:rPr>
              <a:t>ɡ</a:t>
            </a:r>
            <a:r>
              <a:rPr lang="en-US" altLang="zh-CN" sz="4800" b="1" dirty="0" err="1">
                <a:latin typeface="宋体" panose="02010600030101010101" pitchFamily="2" charset="-122"/>
              </a:rPr>
              <a:t>āo</a:t>
            </a:r>
            <a:r>
              <a:rPr lang="en-US" sz="4800" b="1" dirty="0">
                <a:latin typeface="宋体" panose="02010600030101010101" pitchFamily="2" charset="-122"/>
              </a:rPr>
              <a:t>　</a:t>
            </a:r>
            <a:r>
              <a:rPr lang="en-US" altLang="zh-CN" sz="4800" b="1" dirty="0" err="1" smtClean="0">
                <a:latin typeface="宋体" panose="02010600030101010101" pitchFamily="2" charset="-122"/>
              </a:rPr>
              <a:t>qiū</a:t>
            </a:r>
            <a:r>
              <a:rPr lang="en-US" altLang="zh-CN" sz="4800" b="1" dirty="0" smtClean="0">
                <a:latin typeface="宋体" panose="02010600030101010101" pitchFamily="2" charset="-122"/>
              </a:rPr>
              <a:t> </a:t>
            </a:r>
            <a:r>
              <a:rPr lang="en-US" altLang="zh-CN" sz="4800" b="1" dirty="0" smtClean="0">
                <a:latin typeface="Segoe Print" panose="02000600000000000000" pitchFamily="2" charset="0"/>
              </a:rPr>
              <a:t> </a:t>
            </a:r>
            <a:endParaRPr lang="en-US" altLang="zh-CN" sz="4800" b="1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086600" y="0"/>
          <a:ext cx="236855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1" imgW="3143250" imgH="3305175" progId="Paint.Picture">
                  <p:embed/>
                </p:oleObj>
              </mc:Choice>
              <mc:Fallback>
                <p:oleObj name="" r:id="rId1" imgW="3143250" imgH="330517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0"/>
                        <a:ext cx="2368550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-681038" y="0"/>
          <a:ext cx="2898776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3" imgW="3276600" imgH="3343275" progId="Paint.Picture">
                  <p:embed/>
                </p:oleObj>
              </mc:Choice>
              <mc:Fallback>
                <p:oleObj name="" r:id="rId3" imgW="3276600" imgH="33432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1038" y="0"/>
                        <a:ext cx="2898776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192463" y="3276600"/>
          <a:ext cx="1989137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5" imgW="2524125" imgH="3600450" progId="Paint.Picture">
                  <p:embed/>
                </p:oleObj>
              </mc:Choice>
              <mc:Fallback>
                <p:oleObj name="" r:id="rId5" imgW="2524125" imgH="360045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3276600"/>
                        <a:ext cx="1989137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162800" y="3429000"/>
          <a:ext cx="16002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7" imgW="1600200" imgH="2933700" progId="Paint.Picture">
                  <p:embed/>
                </p:oleObj>
              </mc:Choice>
              <mc:Fallback>
                <p:oleObj name="" r:id="rId7" imgW="1600200" imgH="29337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429000"/>
                        <a:ext cx="160020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181600" y="3276600"/>
          <a:ext cx="1989138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9" imgW="2524125" imgH="3600450" progId="Paint.Picture">
                  <p:embed/>
                </p:oleObj>
              </mc:Choice>
              <mc:Fallback>
                <p:oleObj name="" r:id="rId9" imgW="2524125" imgH="360045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76600"/>
                        <a:ext cx="1989138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 descr="mf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31938" y="762000"/>
            <a:ext cx="5638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248400" y="914400"/>
            <a:ext cx="10826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8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114800" y="990600"/>
            <a:ext cx="10826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8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33600" y="7620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US" altLang="zh-CN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667000" y="7620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US" altLang="zh-CN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098925" y="1239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="1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US" altLang="zh-CN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US" altLang="zh-CN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6858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endParaRPr lang="en-US" altLang="zh-CN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553200" y="669925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US" altLang="zh-CN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41" name="Picture 17" descr="丑角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47638" y="2400300"/>
            <a:ext cx="3898901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对话三.wav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9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4"/>
                  </p:tgtEl>
                </p:cond>
              </p:nextCondLst>
            </p:seq>
          </p:childTnLst>
        </p:cTn>
      </p:par>
    </p:tnLst>
    <p:bldLst>
      <p:bldP spid="9226" grpId="0" autoUpdateAnimBg="0"/>
      <p:bldP spid="9227" grpId="0" autoUpdateAnimBg="0"/>
      <p:bldP spid="9228" grpId="0" autoUpdateAnimBg="0"/>
      <p:bldP spid="9229" grpId="0" autoUpdateAnimBg="0"/>
      <p:bldP spid="9230" grpId="0" autoUpdateAnimBg="0"/>
      <p:bldP spid="9231" grpId="0" autoUpdateAnimBg="0"/>
      <p:bldP spid="92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5475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05476" name="Picture 4" descr="图片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82675" y="365125"/>
            <a:ext cx="20113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257800" y="2147888"/>
            <a:ext cx="1219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6600" b="1" u="sng" dirty="0">
                <a:solidFill>
                  <a:schemeClr val="tx2"/>
                </a:solidFill>
                <a:latin typeface="宋体" panose="02010600030101010101" pitchFamily="2" charset="-122"/>
              </a:rPr>
              <a:t>ɑ</a:t>
            </a:r>
            <a:r>
              <a:rPr lang="en-US" altLang="zh-CN" sz="6600" b="1" u="sng" dirty="0">
                <a:solidFill>
                  <a:schemeClr val="tx2"/>
                </a:solidFill>
                <a:latin typeface="宋体" panose="02010600030101010101" pitchFamily="2" charset="-122"/>
                <a:cs typeface="Times New Roman" panose="02020603050405020304" pitchFamily="18" charset="0"/>
                <a:hlinkClick r:id="rId2" action="ppaction://hlinkfile"/>
              </a:rPr>
              <a:t>o</a:t>
            </a:r>
            <a:endParaRPr lang="en-US" altLang="zh-CN" sz="6600" b="1" u="sng" dirty="0">
              <a:solidFill>
                <a:schemeClr val="tx2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12850" y="3929063"/>
            <a:ext cx="687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498600" y="4022725"/>
            <a:ext cx="6584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奥运奥运 </a:t>
            </a:r>
            <a:r>
              <a:rPr lang="en-US" altLang="zh-CN" sz="5400" b="1" dirty="0">
                <a:solidFill>
                  <a:schemeClr val="accent1"/>
                </a:solidFill>
              </a:rPr>
              <a:t>ɑ</a:t>
            </a:r>
            <a:r>
              <a:rPr lang="zh-CN" altLang="en-US" sz="5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 </a:t>
            </a:r>
            <a:r>
              <a:rPr lang="en-US" altLang="zh-CN" sz="5400" b="1" dirty="0">
                <a:solidFill>
                  <a:schemeClr val="accent1"/>
                </a:solidFill>
              </a:rPr>
              <a:t>ɑ</a:t>
            </a:r>
            <a:r>
              <a:rPr lang="zh-CN" altLang="en-US" sz="5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sz="5400" dirty="0"/>
              <a:t> </a:t>
            </a:r>
            <a:r>
              <a:rPr lang="en-US" altLang="zh-CN" sz="5400" b="1" dirty="0">
                <a:solidFill>
                  <a:schemeClr val="accent1"/>
                </a:solidFill>
              </a:rPr>
              <a:t>ɑ</a:t>
            </a:r>
            <a:r>
              <a:rPr lang="zh-CN" altLang="en-US" sz="5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sz="5400" dirty="0"/>
              <a:t> </a:t>
            </a:r>
            <a:endParaRPr lang="zh-CN" altLang="en-US" sz="5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5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一件棉袄 </a:t>
            </a:r>
            <a:r>
              <a:rPr lang="en-US" altLang="zh-CN" sz="5400" b="1" dirty="0">
                <a:solidFill>
                  <a:schemeClr val="accent1"/>
                </a:solidFill>
              </a:rPr>
              <a:t>ɑ</a:t>
            </a:r>
            <a:r>
              <a:rPr lang="zh-CN" altLang="en-US" sz="5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 </a:t>
            </a:r>
            <a:r>
              <a:rPr lang="en-US" altLang="zh-CN" sz="5400" b="1" dirty="0">
                <a:solidFill>
                  <a:schemeClr val="accent1"/>
                </a:solidFill>
              </a:rPr>
              <a:t>ɑ</a:t>
            </a:r>
            <a:r>
              <a:rPr lang="zh-CN" altLang="en-US" sz="5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 </a:t>
            </a:r>
            <a:r>
              <a:rPr lang="en-US" altLang="zh-CN" sz="5400" b="1" dirty="0">
                <a:solidFill>
                  <a:schemeClr val="accent1"/>
                </a:solidFill>
              </a:rPr>
              <a:t>ɑ</a:t>
            </a:r>
            <a:r>
              <a:rPr lang="zh-CN" altLang="en-US" sz="5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sz="5400" dirty="0"/>
              <a:t> </a:t>
            </a:r>
            <a:endParaRPr lang="zh-CN" altLang="en-US" sz="5400" dirty="0"/>
          </a:p>
        </p:txBody>
      </p:sp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2675" y="982663"/>
            <a:ext cx="417512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5650" y="1557338"/>
            <a:ext cx="76295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76600" y="908050"/>
            <a:ext cx="3313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hlink"/>
                </a:solidFill>
              </a:rPr>
              <a:t>快乐读拼音</a:t>
            </a:r>
            <a:endParaRPr lang="zh-CN" altLang="en-US" sz="32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>
          <a:xfrm>
            <a:off x="1650929" y="519471"/>
            <a:ext cx="4161656" cy="11430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标调练习，我能行！</a:t>
            </a:r>
            <a:endParaRPr lang="zh-CN" altLang="en-US" dirty="0" smtClean="0"/>
          </a:p>
        </p:txBody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>
          <a:xfrm>
            <a:off x="457200" y="3140075"/>
            <a:ext cx="8229600" cy="2986088"/>
          </a:xfrm>
        </p:spPr>
        <p:txBody>
          <a:bodyPr/>
          <a:lstStyle/>
          <a:p>
            <a:pPr eaLnBrk="1" hangingPunct="1"/>
            <a:r>
              <a:rPr lang="zh-CN" altLang="en-US" sz="4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回顾标调口诀：</a:t>
            </a:r>
            <a:r>
              <a:rPr lang="zh-CN" altLang="en-US" sz="4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有</a:t>
            </a:r>
            <a:r>
              <a:rPr lang="zh-CN" altLang="en-US" sz="6600" dirty="0" smtClean="0">
                <a:solidFill>
                  <a:srgbClr val="FF0000"/>
                </a:solidFill>
                <a:latin typeface="Segoe Print" panose="02000600000000000000" pitchFamily="2" charset="0"/>
                <a:ea typeface="宋体" panose="02010600030101010101" pitchFamily="2" charset="-122"/>
              </a:rPr>
              <a:t>a</a:t>
            </a:r>
            <a:r>
              <a:rPr lang="zh-CN" altLang="en-US" sz="4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就找</a:t>
            </a:r>
            <a:r>
              <a:rPr lang="zh-CN" altLang="en-US" sz="6000" dirty="0" smtClean="0">
                <a:solidFill>
                  <a:srgbClr val="FF0000"/>
                </a:solidFill>
                <a:latin typeface="Segoe Print" panose="02000600000000000000" pitchFamily="2" charset="0"/>
                <a:ea typeface="仿宋" panose="02010609060101010101" pitchFamily="49" charset="-122"/>
              </a:rPr>
              <a:t>a</a:t>
            </a:r>
            <a:endParaRPr lang="zh-CN" altLang="en-US" sz="6000" dirty="0" smtClean="0">
              <a:solidFill>
                <a:srgbClr val="FF0000"/>
              </a:solidFill>
              <a:latin typeface="Segoe Print" panose="02000600000000000000" pitchFamily="2" charset="0"/>
              <a:ea typeface="仿宋" panose="02010609060101010101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617663" y="4781550"/>
            <a:ext cx="5943600" cy="1168400"/>
            <a:chOff x="0" y="0"/>
            <a:chExt cx="3744" cy="586"/>
          </a:xfrm>
        </p:grpSpPr>
        <p:sp>
          <p:nvSpPr>
            <p:cNvPr id="11271" name="Line 5"/>
            <p:cNvSpPr>
              <a:spLocks noChangeShapeType="1"/>
            </p:cNvSpPr>
            <p:nvPr/>
          </p:nvSpPr>
          <p:spPr bwMode="auto">
            <a:xfrm>
              <a:off x="0" y="0"/>
              <a:ext cx="3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>
              <a:off x="0" y="192"/>
              <a:ext cx="37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Line 7"/>
            <p:cNvSpPr>
              <a:spLocks noChangeShapeType="1"/>
            </p:cNvSpPr>
            <p:nvPr/>
          </p:nvSpPr>
          <p:spPr bwMode="auto">
            <a:xfrm>
              <a:off x="0" y="394"/>
              <a:ext cx="37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>
              <a:off x="0" y="586"/>
              <a:ext cx="3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998663" y="4781550"/>
            <a:ext cx="52625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>
                <a:latin typeface="Century Gothic" pitchFamily="34" charset="0"/>
              </a:rPr>
              <a:t>ā</a:t>
            </a:r>
            <a:r>
              <a:rPr lang="en-US" altLang="zh-CN" sz="5400" b="1" dirty="0">
                <a:latin typeface="Century Gothic" pitchFamily="34" charset="0"/>
                <a:cs typeface="Times New Roman" panose="02020603050405020304" pitchFamily="18" charset="0"/>
              </a:rPr>
              <a:t>o</a:t>
            </a:r>
            <a:r>
              <a:rPr lang="en-US" sz="5400" b="1" dirty="0">
                <a:cs typeface="Times New Roman" panose="02020603050405020304" pitchFamily="18" charset="0"/>
              </a:rPr>
              <a:t>　</a:t>
            </a:r>
            <a:r>
              <a:rPr lang="en-US" altLang="zh-CN" sz="5400" b="1" dirty="0">
                <a:latin typeface="宋体" panose="02010600030101010101" pitchFamily="2" charset="-122"/>
              </a:rPr>
              <a:t>á</a:t>
            </a:r>
            <a:r>
              <a:rPr lang="en-US" altLang="zh-CN" sz="5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5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5400" b="1" dirty="0">
                <a:latin typeface="宋体" panose="02010600030101010101" pitchFamily="2" charset="-122"/>
              </a:rPr>
              <a:t>ǎ</a:t>
            </a:r>
            <a:r>
              <a:rPr lang="en-US" altLang="zh-CN" sz="5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5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5400" b="1" dirty="0">
                <a:latin typeface="宋体" panose="02010600030101010101" pitchFamily="2" charset="-122"/>
              </a:rPr>
              <a:t>à</a:t>
            </a:r>
            <a:r>
              <a:rPr lang="en-US" altLang="zh-CN" sz="5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4800" b="1" dirty="0">
                <a:latin typeface="Century Gothic" pitchFamily="34" charset="0"/>
              </a:rPr>
              <a:t> 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617663" y="2012950"/>
            <a:ext cx="5905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latin typeface="Century Gothic" pitchFamily="34" charset="0"/>
              </a:rPr>
              <a:t>ā</a:t>
            </a:r>
            <a:r>
              <a:rPr lang="en-US" altLang="zh-CN" sz="6000" b="1" dirty="0">
                <a:latin typeface="Century Gothic" pitchFamily="34" charset="0"/>
                <a:cs typeface="Times New Roman" panose="02020603050405020304" pitchFamily="18" charset="0"/>
              </a:rPr>
              <a:t>o</a:t>
            </a:r>
            <a:r>
              <a:rPr lang="en-US" sz="6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en-US" sz="6000" b="1" dirty="0">
                <a:latin typeface="宋体" panose="02010600030101010101" pitchFamily="2" charset="-122"/>
              </a:rPr>
              <a:t>á</a:t>
            </a:r>
            <a:r>
              <a:rPr lang="en-US" altLang="zh-CN" sz="6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6000" b="1" dirty="0">
                <a:cs typeface="Times New Roman" panose="02020603050405020304" pitchFamily="18" charset="0"/>
              </a:rPr>
              <a:t>　</a:t>
            </a:r>
            <a:r>
              <a:rPr lang="en-US" altLang="zh-CN" sz="6000" b="1" dirty="0">
                <a:latin typeface="Century Gothic" pitchFamily="34" charset="0"/>
              </a:rPr>
              <a:t>ǎ</a:t>
            </a:r>
            <a:r>
              <a:rPr lang="en-US" altLang="zh-CN" sz="6000" b="1" dirty="0">
                <a:latin typeface="Century Gothic" pitchFamily="34" charset="0"/>
                <a:cs typeface="Times New Roman" panose="02020603050405020304" pitchFamily="18" charset="0"/>
              </a:rPr>
              <a:t>o</a:t>
            </a:r>
            <a:r>
              <a:rPr lang="en-US" sz="6000" b="1" dirty="0">
                <a:cs typeface="Times New Roman" panose="02020603050405020304" pitchFamily="18" charset="0"/>
              </a:rPr>
              <a:t>　</a:t>
            </a: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5400" b="1" dirty="0">
                <a:latin typeface="Century Gothic" pitchFamily="34" charset="0"/>
              </a:rPr>
              <a:t> </a:t>
            </a:r>
            <a:endParaRPr lang="zh-CN" altLang="en-US" sz="5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utoUpdateAnimBg="0"/>
      <p:bldP spid="122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IMG_20161008_124528_mh147590218961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绿色灯罩演示模板 2">
      <a:dk1>
        <a:srgbClr val="2E4F56"/>
      </a:dk1>
      <a:lt1>
        <a:srgbClr val="FFFFFF"/>
      </a:lt1>
      <a:dk2>
        <a:srgbClr val="000000"/>
      </a:dk2>
      <a:lt2>
        <a:srgbClr val="DDDDDD"/>
      </a:lt2>
      <a:accent1>
        <a:srgbClr val="419366"/>
      </a:accent1>
      <a:accent2>
        <a:srgbClr val="C7DD21"/>
      </a:accent2>
      <a:accent3>
        <a:srgbClr val="FFFFFF"/>
      </a:accent3>
      <a:accent4>
        <a:srgbClr val="264248"/>
      </a:accent4>
      <a:accent5>
        <a:srgbClr val="B0C8B8"/>
      </a:accent5>
      <a:accent6>
        <a:srgbClr val="B4C81D"/>
      </a:accent6>
      <a:hlink>
        <a:srgbClr val="B66D48"/>
      </a:hlink>
      <a:folHlink>
        <a:srgbClr val="487DA4"/>
      </a:folHlink>
    </a:clrScheme>
    <a:fontScheme name="绿色灯罩演示模板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绿色灯罩演示模板 1">
        <a:dk1>
          <a:srgbClr val="506E6A"/>
        </a:dk1>
        <a:lt1>
          <a:srgbClr val="FFFFFF"/>
        </a:lt1>
        <a:dk2>
          <a:srgbClr val="008080"/>
        </a:dk2>
        <a:lt2>
          <a:srgbClr val="F7F4D5"/>
        </a:lt2>
        <a:accent1>
          <a:srgbClr val="CEB05C"/>
        </a:accent1>
        <a:accent2>
          <a:srgbClr val="A0D15F"/>
        </a:accent2>
        <a:accent3>
          <a:srgbClr val="FFFFFF"/>
        </a:accent3>
        <a:accent4>
          <a:srgbClr val="435D59"/>
        </a:accent4>
        <a:accent5>
          <a:srgbClr val="E3D4B5"/>
        </a:accent5>
        <a:accent6>
          <a:srgbClr val="91BD55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绿色灯罩演示模板 2">
        <a:dk1>
          <a:srgbClr val="2E4F56"/>
        </a:dk1>
        <a:lt1>
          <a:srgbClr val="FFFFFF"/>
        </a:lt1>
        <a:dk2>
          <a:srgbClr val="000000"/>
        </a:dk2>
        <a:lt2>
          <a:srgbClr val="DDDDDD"/>
        </a:lt2>
        <a:accent1>
          <a:srgbClr val="419366"/>
        </a:accent1>
        <a:accent2>
          <a:srgbClr val="C7DD21"/>
        </a:accent2>
        <a:accent3>
          <a:srgbClr val="FFFFFF"/>
        </a:accent3>
        <a:accent4>
          <a:srgbClr val="264248"/>
        </a:accent4>
        <a:accent5>
          <a:srgbClr val="B0C8B8"/>
        </a:accent5>
        <a:accent6>
          <a:srgbClr val="B4C81D"/>
        </a:accent6>
        <a:hlink>
          <a:srgbClr val="B66D48"/>
        </a:hlink>
        <a:folHlink>
          <a:srgbClr val="487D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绿色灯罩演示模板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B9661B"/>
        </a:accent1>
        <a:accent2>
          <a:srgbClr val="D8B226"/>
        </a:accent2>
        <a:accent3>
          <a:srgbClr val="FFFFFF"/>
        </a:accent3>
        <a:accent4>
          <a:srgbClr val="23115D"/>
        </a:accent4>
        <a:accent5>
          <a:srgbClr val="D9B8AB"/>
        </a:accent5>
        <a:accent6>
          <a:srgbClr val="C4A121"/>
        </a:accent6>
        <a:hlink>
          <a:srgbClr val="009999"/>
        </a:hlink>
        <a:folHlink>
          <a:srgbClr val="829B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WPS 演示</Application>
  <PresentationFormat>全屏显示(4:3)</PresentationFormat>
  <Paragraphs>206</Paragraphs>
  <Slides>31</Slides>
  <Notes>2</Notes>
  <HiddenSlides>0</HiddenSlides>
  <MMClips>2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31</vt:i4>
      </vt:variant>
    </vt:vector>
  </HeadingPairs>
  <TitlesOfParts>
    <vt:vector size="58" baseType="lpstr">
      <vt:lpstr>Arial</vt:lpstr>
      <vt:lpstr>宋体</vt:lpstr>
      <vt:lpstr>Wingdings</vt:lpstr>
      <vt:lpstr>Verdana</vt:lpstr>
      <vt:lpstr>微软雅黑</vt:lpstr>
      <vt:lpstr>Calibri</vt:lpstr>
      <vt:lpstr>Comic Sans MS</vt:lpstr>
      <vt:lpstr>Times New Roman</vt:lpstr>
      <vt:lpstr>黑体</vt:lpstr>
      <vt:lpstr>仿宋</vt:lpstr>
      <vt:lpstr>Segoe Print</vt:lpstr>
      <vt:lpstr>Century Gothic</vt:lpstr>
      <vt:lpstr>Arial Unicode MS</vt:lpstr>
      <vt:lpstr>楷体</vt:lpstr>
      <vt:lpstr>Arial Black</vt:lpstr>
      <vt:lpstr>楷体_GB2312</vt:lpstr>
      <vt:lpstr>新宋体</vt:lpstr>
      <vt:lpstr>Dotum</vt:lpstr>
      <vt:lpstr>Malgun Gothic</vt:lpstr>
      <vt:lpstr>Gulim</vt:lpstr>
      <vt:lpstr>Arial</vt:lpstr>
      <vt:lpstr>第一PPT模板网-WWW.1PPT.COM</vt:lpstr>
      <vt:lpstr>Paint.Picture</vt:lpstr>
      <vt:lpstr>Paint.Picture</vt:lpstr>
      <vt:lpstr>Paint.Picture</vt:lpstr>
      <vt:lpstr>Paint.Picture</vt:lpstr>
      <vt:lpstr>Paint.Picture</vt:lpstr>
      <vt:lpstr>汉语拼音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标调练习，我能行！</vt:lpstr>
      <vt:lpstr>PowerPoint 演示文稿</vt:lpstr>
      <vt:lpstr>PowerPoint 演示文稿</vt:lpstr>
      <vt:lpstr>PowerPoint 演示文稿</vt:lpstr>
      <vt:lpstr>PowerPoint 演示文稿</vt:lpstr>
      <vt:lpstr>标调练习，我能行！</vt:lpstr>
      <vt:lpstr>PowerPoint 演示文稿</vt:lpstr>
      <vt:lpstr>PowerPoint 演示文稿</vt:lpstr>
      <vt:lpstr>PowerPoint 演示文稿</vt:lpstr>
      <vt:lpstr>PowerPoint 演示文稿</vt:lpstr>
      <vt:lpstr>标调练习，我能行！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</dc:description>
  <dc:subject>第一PPT模板网-WWW.1PPT.COM</dc:subject>
  <cp:lastModifiedBy>清菡</cp:lastModifiedBy>
  <cp:revision>42</cp:revision>
  <cp:lastPrinted>2411-12-30T00:00:00Z</cp:lastPrinted>
  <dcterms:created xsi:type="dcterms:W3CDTF">2012-09-23T05:07:00Z</dcterms:created>
  <dcterms:modified xsi:type="dcterms:W3CDTF">2019-09-18T06:29:08Z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